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Helios" charset="1" panose="020B0504020202020204"/>
      <p:regular r:id="rId22"/>
    </p:embeddedFont>
    <p:embeddedFont>
      <p:font typeface="Montserrat Bold" charset="1" panose="00000800000000000000"/>
      <p:regular r:id="rId23"/>
    </p:embeddedFont>
    <p:embeddedFont>
      <p:font typeface="Montserrat"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0" y="4810163"/>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2214894" y="0"/>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891456" y="1445244"/>
            <a:ext cx="16142904" cy="3364919"/>
          </a:xfrm>
          <a:prstGeom prst="rect">
            <a:avLst/>
          </a:prstGeom>
        </p:spPr>
        <p:txBody>
          <a:bodyPr anchor="t" rtlCol="false" tIns="0" lIns="0" bIns="0" rIns="0">
            <a:spAutoFit/>
          </a:bodyPr>
          <a:lstStyle/>
          <a:p>
            <a:pPr algn="ctr">
              <a:lnSpc>
                <a:spcPts val="13316"/>
              </a:lnSpc>
            </a:pPr>
            <a:r>
              <a:rPr lang="en-US" sz="10739" spc="257">
                <a:solidFill>
                  <a:srgbClr val="365679"/>
                </a:solidFill>
                <a:latin typeface="League Spartan"/>
                <a:ea typeface="League Spartan"/>
                <a:cs typeface="League Spartan"/>
                <a:sym typeface="League Spartan"/>
              </a:rPr>
              <a:t>SISTEM RESERVASI BOOKING HOTEL </a:t>
            </a:r>
          </a:p>
        </p:txBody>
      </p:sp>
      <p:sp>
        <p:nvSpPr>
          <p:cNvPr name="TextBox 9" id="9"/>
          <p:cNvSpPr txBox="true"/>
          <p:nvPr/>
        </p:nvSpPr>
        <p:spPr>
          <a:xfrm rot="0">
            <a:off x="4165467" y="5076825"/>
            <a:ext cx="3815277" cy="505643"/>
          </a:xfrm>
          <a:prstGeom prst="rect">
            <a:avLst/>
          </a:prstGeom>
        </p:spPr>
        <p:txBody>
          <a:bodyPr anchor="t" rtlCol="false" tIns="0" lIns="0" bIns="0" rIns="0">
            <a:spAutoFit/>
          </a:bodyPr>
          <a:lstStyle/>
          <a:p>
            <a:pPr algn="ctr">
              <a:lnSpc>
                <a:spcPts val="4085"/>
              </a:lnSpc>
            </a:pPr>
            <a:r>
              <a:rPr lang="en-US" sz="2918" spc="172">
                <a:solidFill>
                  <a:srgbClr val="365679"/>
                </a:solidFill>
                <a:latin typeface="Helios"/>
                <a:ea typeface="Helios"/>
                <a:cs typeface="Helios"/>
                <a:sym typeface="Helios"/>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2453306"/>
            <a:ext cx="11443196" cy="4680310"/>
            <a:chOff x="0" y="0"/>
            <a:chExt cx="4390312" cy="1795654"/>
          </a:xfrm>
        </p:grpSpPr>
        <p:sp>
          <p:nvSpPr>
            <p:cNvPr name="Freeform 3" id="3"/>
            <p:cNvSpPr/>
            <p:nvPr/>
          </p:nvSpPr>
          <p:spPr>
            <a:xfrm flipH="false" flipV="false" rot="0">
              <a:off x="0" y="0"/>
              <a:ext cx="4390312" cy="1795654"/>
            </a:xfrm>
            <a:custGeom>
              <a:avLst/>
              <a:gdLst/>
              <a:ahLst/>
              <a:cxnLst/>
              <a:rect r="r" b="b" t="t" l="l"/>
              <a:pathLst>
                <a:path h="1795654" w="4390312">
                  <a:moveTo>
                    <a:pt x="4265852" y="1795654"/>
                  </a:moveTo>
                  <a:lnTo>
                    <a:pt x="124460" y="1795654"/>
                  </a:lnTo>
                  <a:cubicBezTo>
                    <a:pt x="55880" y="1795654"/>
                    <a:pt x="0" y="1739774"/>
                    <a:pt x="0" y="1671194"/>
                  </a:cubicBezTo>
                  <a:lnTo>
                    <a:pt x="0" y="124460"/>
                  </a:lnTo>
                  <a:cubicBezTo>
                    <a:pt x="0" y="55880"/>
                    <a:pt x="55880" y="0"/>
                    <a:pt x="124460" y="0"/>
                  </a:cubicBezTo>
                  <a:lnTo>
                    <a:pt x="4265852" y="0"/>
                  </a:lnTo>
                  <a:cubicBezTo>
                    <a:pt x="4334432" y="0"/>
                    <a:pt x="4390312" y="55880"/>
                    <a:pt x="4390312" y="124460"/>
                  </a:cubicBezTo>
                  <a:lnTo>
                    <a:pt x="4390312" y="1671194"/>
                  </a:lnTo>
                  <a:cubicBezTo>
                    <a:pt x="4390312" y="1739774"/>
                    <a:pt x="4334432" y="1795654"/>
                    <a:pt x="4265852" y="1795654"/>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1854741" y="2453306"/>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2453306"/>
            <a:ext cx="11997966" cy="4280160"/>
            <a:chOff x="0" y="0"/>
            <a:chExt cx="3159958" cy="1127285"/>
          </a:xfrm>
        </p:grpSpPr>
        <p:sp>
          <p:nvSpPr>
            <p:cNvPr name="Freeform 12" id="12"/>
            <p:cNvSpPr/>
            <p:nvPr/>
          </p:nvSpPr>
          <p:spPr>
            <a:xfrm flipH="false" flipV="false" rot="0">
              <a:off x="0" y="0"/>
              <a:ext cx="3159958" cy="1127285"/>
            </a:xfrm>
            <a:custGeom>
              <a:avLst/>
              <a:gdLst/>
              <a:ahLst/>
              <a:cxnLst/>
              <a:rect r="r" b="b" t="t" l="l"/>
              <a:pathLst>
                <a:path h="1127285" w="3159958">
                  <a:moveTo>
                    <a:pt x="32263" y="0"/>
                  </a:moveTo>
                  <a:lnTo>
                    <a:pt x="3127695" y="0"/>
                  </a:lnTo>
                  <a:cubicBezTo>
                    <a:pt x="3145513" y="0"/>
                    <a:pt x="3159958" y="14445"/>
                    <a:pt x="3159958" y="32263"/>
                  </a:cubicBezTo>
                  <a:lnTo>
                    <a:pt x="3159958" y="1095021"/>
                  </a:lnTo>
                  <a:cubicBezTo>
                    <a:pt x="3159958" y="1112840"/>
                    <a:pt x="3145513" y="1127285"/>
                    <a:pt x="3127695" y="1127285"/>
                  </a:cubicBezTo>
                  <a:lnTo>
                    <a:pt x="32263" y="1127285"/>
                  </a:lnTo>
                  <a:cubicBezTo>
                    <a:pt x="14445" y="1127285"/>
                    <a:pt x="0" y="1112840"/>
                    <a:pt x="0" y="1095021"/>
                  </a:cubicBezTo>
                  <a:lnTo>
                    <a:pt x="0" y="32263"/>
                  </a:lnTo>
                  <a:cubicBezTo>
                    <a:pt x="0" y="14445"/>
                    <a:pt x="14445" y="0"/>
                    <a:pt x="32263" y="0"/>
                  </a:cubicBezTo>
                  <a:close/>
                </a:path>
              </a:pathLst>
            </a:custGeom>
            <a:solidFill>
              <a:srgbClr val="2B485F"/>
            </a:solidFill>
          </p:spPr>
        </p:sp>
        <p:sp>
          <p:nvSpPr>
            <p:cNvPr name="TextBox 13" id="13"/>
            <p:cNvSpPr txBox="true"/>
            <p:nvPr/>
          </p:nvSpPr>
          <p:spPr>
            <a:xfrm>
              <a:off x="0" y="-66675"/>
              <a:ext cx="3159958" cy="1193960"/>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212016" y="2720180"/>
            <a:ext cx="11301259" cy="3701162"/>
          </a:xfrm>
          <a:custGeom>
            <a:avLst/>
            <a:gdLst/>
            <a:ahLst/>
            <a:cxnLst/>
            <a:rect r="r" b="b" t="t" l="l"/>
            <a:pathLst>
              <a:path h="3701162" w="11301259">
                <a:moveTo>
                  <a:pt x="0" y="0"/>
                </a:moveTo>
                <a:lnTo>
                  <a:pt x="11301259" y="0"/>
                </a:lnTo>
                <a:lnTo>
                  <a:pt x="11301259" y="3701162"/>
                </a:lnTo>
                <a:lnTo>
                  <a:pt x="0" y="3701162"/>
                </a:lnTo>
                <a:lnTo>
                  <a:pt x="0" y="0"/>
                </a:lnTo>
                <a:close/>
              </a:path>
            </a:pathLst>
          </a:custGeom>
          <a:blipFill>
            <a:blip r:embed="rId2"/>
            <a:stretch>
              <a:fillRect l="0" t="0" r="0" b="0"/>
            </a:stretch>
          </a:blipFill>
        </p:spPr>
      </p:sp>
      <p:sp>
        <p:nvSpPr>
          <p:cNvPr name="TextBox 15" id="15"/>
          <p:cNvSpPr txBox="true"/>
          <p:nvPr/>
        </p:nvSpPr>
        <p:spPr>
          <a:xfrm rot="0">
            <a:off x="11854741" y="201344"/>
            <a:ext cx="6931946" cy="2007837"/>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Fitur</a:t>
            </a:r>
          </a:p>
          <a:p>
            <a:pPr algn="l">
              <a:lnSpc>
                <a:spcPts val="7149"/>
              </a:lnSpc>
            </a:pPr>
            <a:r>
              <a:rPr lang="en-US" sz="5499" spc="131">
                <a:solidFill>
                  <a:srgbClr val="365679"/>
                </a:solidFill>
                <a:latin typeface="League Spartan"/>
                <a:ea typeface="League Spartan"/>
                <a:cs typeface="League Spartan"/>
                <a:sym typeface="League Spartan"/>
              </a:rPr>
              <a:t>Tambah Kamar</a:t>
            </a:r>
          </a:p>
        </p:txBody>
      </p:sp>
      <p:sp>
        <p:nvSpPr>
          <p:cNvPr name="TextBox 16" id="16"/>
          <p:cNvSpPr txBox="true"/>
          <p:nvPr/>
        </p:nvSpPr>
        <p:spPr>
          <a:xfrm rot="0">
            <a:off x="12113136" y="3250282"/>
            <a:ext cx="5951194" cy="4321810"/>
          </a:xfrm>
          <a:prstGeom prst="rect">
            <a:avLst/>
          </a:prstGeom>
        </p:spPr>
        <p:txBody>
          <a:bodyPr anchor="t" rtlCol="false" tIns="0" lIns="0" bIns="0" rIns="0">
            <a:spAutoFit/>
          </a:bodyPr>
          <a:lstStyle/>
          <a:p>
            <a:pPr algn="ctr">
              <a:lnSpc>
                <a:spcPts val="4340"/>
              </a:lnSpc>
            </a:pPr>
            <a:r>
              <a:rPr lang="en-US" b="true" sz="3100" spc="368">
                <a:solidFill>
                  <a:srgbClr val="000000"/>
                </a:solidFill>
                <a:latin typeface="Montserrat Bold"/>
                <a:ea typeface="Montserrat Bold"/>
                <a:cs typeface="Montserrat Bold"/>
                <a:sym typeface="Montserrat Bold"/>
              </a:rPr>
              <a:t>Fitur tambah kamar hanya tersedia di dashboard owner. Fitur ini berfungsi untuk menambahkan kamar baru yang nantinya dapat dipesan oleh pelanggan.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36375"/>
            <a:ext cx="11216980" cy="5113060"/>
            <a:chOff x="0" y="0"/>
            <a:chExt cx="4071342" cy="1855849"/>
          </a:xfrm>
        </p:grpSpPr>
        <p:sp>
          <p:nvSpPr>
            <p:cNvPr name="Freeform 3" id="3"/>
            <p:cNvSpPr/>
            <p:nvPr/>
          </p:nvSpPr>
          <p:spPr>
            <a:xfrm flipH="false" flipV="false" rot="0">
              <a:off x="0" y="0"/>
              <a:ext cx="4071342" cy="1855849"/>
            </a:xfrm>
            <a:custGeom>
              <a:avLst/>
              <a:gdLst/>
              <a:ahLst/>
              <a:cxnLst/>
              <a:rect r="r" b="b" t="t" l="l"/>
              <a:pathLst>
                <a:path h="1855849" w="4071342">
                  <a:moveTo>
                    <a:pt x="3946882" y="1855849"/>
                  </a:moveTo>
                  <a:lnTo>
                    <a:pt x="124460" y="1855849"/>
                  </a:lnTo>
                  <a:cubicBezTo>
                    <a:pt x="55880" y="1855849"/>
                    <a:pt x="0" y="1799969"/>
                    <a:pt x="0" y="1731389"/>
                  </a:cubicBezTo>
                  <a:lnTo>
                    <a:pt x="0" y="124460"/>
                  </a:lnTo>
                  <a:cubicBezTo>
                    <a:pt x="0" y="55880"/>
                    <a:pt x="55880" y="0"/>
                    <a:pt x="124460" y="0"/>
                  </a:cubicBezTo>
                  <a:lnTo>
                    <a:pt x="3946882" y="0"/>
                  </a:lnTo>
                  <a:cubicBezTo>
                    <a:pt x="4015462" y="0"/>
                    <a:pt x="4071342" y="55880"/>
                    <a:pt x="4071342" y="124460"/>
                  </a:cubicBezTo>
                  <a:lnTo>
                    <a:pt x="4071342" y="1731389"/>
                  </a:lnTo>
                  <a:cubicBezTo>
                    <a:pt x="4071342" y="1799969"/>
                    <a:pt x="4015462" y="1855849"/>
                    <a:pt x="3946882" y="1855849"/>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113136" y="3515222"/>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2136375"/>
            <a:ext cx="11990022" cy="4773209"/>
            <a:chOff x="0" y="0"/>
            <a:chExt cx="3157866" cy="1257142"/>
          </a:xfrm>
        </p:grpSpPr>
        <p:sp>
          <p:nvSpPr>
            <p:cNvPr name="Freeform 12" id="12"/>
            <p:cNvSpPr/>
            <p:nvPr/>
          </p:nvSpPr>
          <p:spPr>
            <a:xfrm flipH="false" flipV="false" rot="0">
              <a:off x="0" y="0"/>
              <a:ext cx="3157866" cy="1257142"/>
            </a:xfrm>
            <a:custGeom>
              <a:avLst/>
              <a:gdLst/>
              <a:ahLst/>
              <a:cxnLst/>
              <a:rect r="r" b="b" t="t" l="l"/>
              <a:pathLst>
                <a:path h="1257142" w="3157866">
                  <a:moveTo>
                    <a:pt x="32285" y="0"/>
                  </a:moveTo>
                  <a:lnTo>
                    <a:pt x="3125581" y="0"/>
                  </a:lnTo>
                  <a:cubicBezTo>
                    <a:pt x="3134143" y="0"/>
                    <a:pt x="3142355" y="3401"/>
                    <a:pt x="3148410" y="9456"/>
                  </a:cubicBezTo>
                  <a:cubicBezTo>
                    <a:pt x="3154464" y="15511"/>
                    <a:pt x="3157866" y="23722"/>
                    <a:pt x="3157866" y="32285"/>
                  </a:cubicBezTo>
                  <a:lnTo>
                    <a:pt x="3157866" y="1224857"/>
                  </a:lnTo>
                  <a:cubicBezTo>
                    <a:pt x="3157866" y="1242687"/>
                    <a:pt x="3143411" y="1257142"/>
                    <a:pt x="3125581" y="1257142"/>
                  </a:cubicBezTo>
                  <a:lnTo>
                    <a:pt x="32285" y="1257142"/>
                  </a:lnTo>
                  <a:cubicBezTo>
                    <a:pt x="14454" y="1257142"/>
                    <a:pt x="0" y="1242687"/>
                    <a:pt x="0" y="1224857"/>
                  </a:cubicBezTo>
                  <a:lnTo>
                    <a:pt x="0" y="32285"/>
                  </a:lnTo>
                  <a:cubicBezTo>
                    <a:pt x="0" y="14454"/>
                    <a:pt x="14454" y="0"/>
                    <a:pt x="32285" y="0"/>
                  </a:cubicBezTo>
                  <a:close/>
                </a:path>
              </a:pathLst>
            </a:custGeom>
            <a:solidFill>
              <a:srgbClr val="2B485F"/>
            </a:solidFill>
          </p:spPr>
        </p:sp>
        <p:sp>
          <p:nvSpPr>
            <p:cNvPr name="TextBox 13" id="13"/>
            <p:cNvSpPr txBox="true"/>
            <p:nvPr/>
          </p:nvSpPr>
          <p:spPr>
            <a:xfrm>
              <a:off x="0" y="-66675"/>
              <a:ext cx="3157866" cy="1323817"/>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151730" y="2444010"/>
            <a:ext cx="11301259" cy="4124960"/>
          </a:xfrm>
          <a:custGeom>
            <a:avLst/>
            <a:gdLst/>
            <a:ahLst/>
            <a:cxnLst/>
            <a:rect r="r" b="b" t="t" l="l"/>
            <a:pathLst>
              <a:path h="4124960" w="11301259">
                <a:moveTo>
                  <a:pt x="0" y="0"/>
                </a:moveTo>
                <a:lnTo>
                  <a:pt x="11301259" y="0"/>
                </a:lnTo>
                <a:lnTo>
                  <a:pt x="11301259" y="4124959"/>
                </a:lnTo>
                <a:lnTo>
                  <a:pt x="0" y="4124959"/>
                </a:lnTo>
                <a:lnTo>
                  <a:pt x="0" y="0"/>
                </a:lnTo>
                <a:close/>
              </a:path>
            </a:pathLst>
          </a:custGeom>
          <a:blipFill>
            <a:blip r:embed="rId2"/>
            <a:stretch>
              <a:fillRect l="0" t="0" r="0" b="0"/>
            </a:stretch>
          </a:blipFill>
        </p:spPr>
      </p:sp>
      <p:sp>
        <p:nvSpPr>
          <p:cNvPr name="TextBox 15" id="15"/>
          <p:cNvSpPr txBox="true"/>
          <p:nvPr/>
        </p:nvSpPr>
        <p:spPr>
          <a:xfrm rot="0">
            <a:off x="12113136" y="1306122"/>
            <a:ext cx="6931946" cy="2209100"/>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Halaman</a:t>
            </a:r>
          </a:p>
          <a:p>
            <a:pPr algn="l">
              <a:lnSpc>
                <a:spcPts val="8846"/>
              </a:lnSpc>
            </a:pPr>
            <a:r>
              <a:rPr lang="en-US" sz="6805" spc="163">
                <a:solidFill>
                  <a:srgbClr val="365679"/>
                </a:solidFill>
                <a:latin typeface="League Spartan"/>
                <a:ea typeface="League Spartan"/>
                <a:cs typeface="League Spartan"/>
                <a:sym typeface="League Spartan"/>
              </a:rPr>
              <a:t>Resepsionis</a:t>
            </a:r>
          </a:p>
        </p:txBody>
      </p:sp>
      <p:sp>
        <p:nvSpPr>
          <p:cNvPr name="TextBox 16" id="16"/>
          <p:cNvSpPr txBox="true"/>
          <p:nvPr/>
        </p:nvSpPr>
        <p:spPr>
          <a:xfrm rot="0">
            <a:off x="12113136" y="3805162"/>
            <a:ext cx="5951194" cy="5117465"/>
          </a:xfrm>
          <a:prstGeom prst="rect">
            <a:avLst/>
          </a:prstGeom>
        </p:spPr>
        <p:txBody>
          <a:bodyPr anchor="t" rtlCol="false" tIns="0" lIns="0" bIns="0" rIns="0">
            <a:spAutoFit/>
          </a:bodyPr>
          <a:lstStyle/>
          <a:p>
            <a:pPr algn="ctr">
              <a:lnSpc>
                <a:spcPts val="4060"/>
              </a:lnSpc>
            </a:pPr>
            <a:r>
              <a:rPr lang="en-US" b="true" sz="2900" spc="345">
                <a:solidFill>
                  <a:srgbClr val="000000"/>
                </a:solidFill>
                <a:latin typeface="Montserrat Bold"/>
                <a:ea typeface="Montserrat Bold"/>
                <a:cs typeface="Montserrat Bold"/>
                <a:sym typeface="Montserrat Bold"/>
              </a:rPr>
              <a:t>Halaman resepsionis hanya dapat diakses oleh owner melalui dashboard owner. Di halaman ini, owner dapat menambah dan menghapus akun petugas menggunakan fitur yang telah disediakan.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219992"/>
            <a:ext cx="10880274" cy="6642145"/>
            <a:chOff x="0" y="0"/>
            <a:chExt cx="4017538" cy="2452610"/>
          </a:xfrm>
        </p:grpSpPr>
        <p:sp>
          <p:nvSpPr>
            <p:cNvPr name="Freeform 3" id="3"/>
            <p:cNvSpPr/>
            <p:nvPr/>
          </p:nvSpPr>
          <p:spPr>
            <a:xfrm flipH="false" flipV="false" rot="0">
              <a:off x="0" y="0"/>
              <a:ext cx="4017538" cy="2452610"/>
            </a:xfrm>
            <a:custGeom>
              <a:avLst/>
              <a:gdLst/>
              <a:ahLst/>
              <a:cxnLst/>
              <a:rect r="r" b="b" t="t" l="l"/>
              <a:pathLst>
                <a:path h="2452610" w="4017538">
                  <a:moveTo>
                    <a:pt x="3893078" y="2452610"/>
                  </a:moveTo>
                  <a:lnTo>
                    <a:pt x="124460" y="2452610"/>
                  </a:lnTo>
                  <a:cubicBezTo>
                    <a:pt x="55880" y="2452610"/>
                    <a:pt x="0" y="2396730"/>
                    <a:pt x="0" y="2328150"/>
                  </a:cubicBezTo>
                  <a:lnTo>
                    <a:pt x="0" y="124460"/>
                  </a:lnTo>
                  <a:cubicBezTo>
                    <a:pt x="0" y="55880"/>
                    <a:pt x="55880" y="0"/>
                    <a:pt x="124460" y="0"/>
                  </a:cubicBezTo>
                  <a:lnTo>
                    <a:pt x="3893079" y="0"/>
                  </a:lnTo>
                  <a:cubicBezTo>
                    <a:pt x="3961659" y="0"/>
                    <a:pt x="4017538" y="55880"/>
                    <a:pt x="4017538" y="124460"/>
                  </a:cubicBezTo>
                  <a:lnTo>
                    <a:pt x="4017538" y="2328150"/>
                  </a:lnTo>
                  <a:cubicBezTo>
                    <a:pt x="4017538" y="2396730"/>
                    <a:pt x="3961659" y="2452610"/>
                    <a:pt x="3893079" y="2452610"/>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113136" y="3515222"/>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478165" y="1219992"/>
            <a:ext cx="11550798" cy="6319235"/>
            <a:chOff x="0" y="0"/>
            <a:chExt cx="3042185" cy="1664325"/>
          </a:xfrm>
        </p:grpSpPr>
        <p:sp>
          <p:nvSpPr>
            <p:cNvPr name="Freeform 12" id="12"/>
            <p:cNvSpPr/>
            <p:nvPr/>
          </p:nvSpPr>
          <p:spPr>
            <a:xfrm flipH="false" flipV="false" rot="0">
              <a:off x="0" y="0"/>
              <a:ext cx="3042185" cy="1664325"/>
            </a:xfrm>
            <a:custGeom>
              <a:avLst/>
              <a:gdLst/>
              <a:ahLst/>
              <a:cxnLst/>
              <a:rect r="r" b="b" t="t" l="l"/>
              <a:pathLst>
                <a:path h="1664325" w="3042185">
                  <a:moveTo>
                    <a:pt x="33512" y="0"/>
                  </a:moveTo>
                  <a:lnTo>
                    <a:pt x="3008673" y="0"/>
                  </a:lnTo>
                  <a:cubicBezTo>
                    <a:pt x="3027181" y="0"/>
                    <a:pt x="3042185" y="15004"/>
                    <a:pt x="3042185" y="33512"/>
                  </a:cubicBezTo>
                  <a:lnTo>
                    <a:pt x="3042185" y="1630813"/>
                  </a:lnTo>
                  <a:cubicBezTo>
                    <a:pt x="3042185" y="1639701"/>
                    <a:pt x="3038655" y="1648225"/>
                    <a:pt x="3032370" y="1654510"/>
                  </a:cubicBezTo>
                  <a:cubicBezTo>
                    <a:pt x="3026085" y="1660795"/>
                    <a:pt x="3017561" y="1664325"/>
                    <a:pt x="3008673" y="1664325"/>
                  </a:cubicBezTo>
                  <a:lnTo>
                    <a:pt x="33512" y="1664325"/>
                  </a:lnTo>
                  <a:cubicBezTo>
                    <a:pt x="24624" y="1664325"/>
                    <a:pt x="16100" y="1660795"/>
                    <a:pt x="9816" y="1654510"/>
                  </a:cubicBezTo>
                  <a:cubicBezTo>
                    <a:pt x="3531" y="1648225"/>
                    <a:pt x="0" y="1639701"/>
                    <a:pt x="0" y="1630813"/>
                  </a:cubicBezTo>
                  <a:lnTo>
                    <a:pt x="0" y="33512"/>
                  </a:lnTo>
                  <a:cubicBezTo>
                    <a:pt x="0" y="24624"/>
                    <a:pt x="3531" y="16100"/>
                    <a:pt x="9816" y="9816"/>
                  </a:cubicBezTo>
                  <a:cubicBezTo>
                    <a:pt x="16100" y="3531"/>
                    <a:pt x="24624" y="0"/>
                    <a:pt x="33512" y="0"/>
                  </a:cubicBezTo>
                  <a:close/>
                </a:path>
              </a:pathLst>
            </a:custGeom>
            <a:solidFill>
              <a:srgbClr val="2B485F"/>
            </a:solidFill>
          </p:spPr>
        </p:sp>
        <p:sp>
          <p:nvSpPr>
            <p:cNvPr name="TextBox 13" id="13"/>
            <p:cNvSpPr txBox="true"/>
            <p:nvPr/>
          </p:nvSpPr>
          <p:spPr>
            <a:xfrm>
              <a:off x="0" y="-66675"/>
              <a:ext cx="3042185" cy="1731000"/>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1251245" y="1499458"/>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2"/>
            <a:stretch>
              <a:fillRect l="0" t="0" r="0" b="0"/>
            </a:stretch>
          </a:blipFill>
        </p:spPr>
      </p:sp>
      <p:sp>
        <p:nvSpPr>
          <p:cNvPr name="TextBox 15" id="15"/>
          <p:cNvSpPr txBox="true"/>
          <p:nvPr/>
        </p:nvSpPr>
        <p:spPr>
          <a:xfrm rot="0">
            <a:off x="12113136" y="1306122"/>
            <a:ext cx="6931946" cy="2209100"/>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Fitur Daftar Petugas</a:t>
            </a:r>
          </a:p>
        </p:txBody>
      </p:sp>
      <p:sp>
        <p:nvSpPr>
          <p:cNvPr name="TextBox 16" id="16"/>
          <p:cNvSpPr txBox="true"/>
          <p:nvPr/>
        </p:nvSpPr>
        <p:spPr>
          <a:xfrm rot="0">
            <a:off x="12113136" y="3846830"/>
            <a:ext cx="5951194" cy="5925185"/>
          </a:xfrm>
          <a:prstGeom prst="rect">
            <a:avLst/>
          </a:prstGeom>
        </p:spPr>
        <p:txBody>
          <a:bodyPr anchor="t" rtlCol="false" tIns="0" lIns="0" bIns="0" rIns="0">
            <a:spAutoFit/>
          </a:bodyPr>
          <a:lstStyle/>
          <a:p>
            <a:pPr algn="ctr">
              <a:lnSpc>
                <a:spcPts val="3640"/>
              </a:lnSpc>
            </a:pPr>
            <a:r>
              <a:rPr lang="en-US" b="true" sz="2600" spc="309">
                <a:solidFill>
                  <a:srgbClr val="000000"/>
                </a:solidFill>
                <a:latin typeface="Montserrat Bold"/>
                <a:ea typeface="Montserrat Bold"/>
                <a:cs typeface="Montserrat Bold"/>
                <a:sym typeface="Montserrat Bold"/>
              </a:rPr>
              <a:t>Fitur daftar petugas hanya tersedia di dashboard owner Tepatnya di halaman resepsionis, fitur ini digunakan untuk melihat daftar akun petugas yang dapat digunakan untuk mengakses dashboard petugas dan juga pada fitur ini owner bisa menhapus akun petugas yang sekirannya sudah tidak digunakan lagi.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7177" y="2444010"/>
            <a:ext cx="11301259" cy="5412018"/>
            <a:chOff x="0" y="0"/>
            <a:chExt cx="4071342" cy="1949710"/>
          </a:xfrm>
        </p:grpSpPr>
        <p:sp>
          <p:nvSpPr>
            <p:cNvPr name="Freeform 3" id="3"/>
            <p:cNvSpPr/>
            <p:nvPr/>
          </p:nvSpPr>
          <p:spPr>
            <a:xfrm flipH="false" flipV="false" rot="0">
              <a:off x="0" y="0"/>
              <a:ext cx="4071342" cy="1949710"/>
            </a:xfrm>
            <a:custGeom>
              <a:avLst/>
              <a:gdLst/>
              <a:ahLst/>
              <a:cxnLst/>
              <a:rect r="r" b="b" t="t" l="l"/>
              <a:pathLst>
                <a:path h="1949710" w="4071342">
                  <a:moveTo>
                    <a:pt x="3946882" y="1949710"/>
                  </a:moveTo>
                  <a:lnTo>
                    <a:pt x="124460" y="1949710"/>
                  </a:lnTo>
                  <a:cubicBezTo>
                    <a:pt x="55880" y="1949710"/>
                    <a:pt x="0" y="1893830"/>
                    <a:pt x="0" y="1825250"/>
                  </a:cubicBezTo>
                  <a:lnTo>
                    <a:pt x="0" y="124460"/>
                  </a:lnTo>
                  <a:cubicBezTo>
                    <a:pt x="0" y="55880"/>
                    <a:pt x="55880" y="0"/>
                    <a:pt x="124460" y="0"/>
                  </a:cubicBezTo>
                  <a:lnTo>
                    <a:pt x="3946882" y="0"/>
                  </a:lnTo>
                  <a:cubicBezTo>
                    <a:pt x="4015462" y="0"/>
                    <a:pt x="4071342" y="55880"/>
                    <a:pt x="4071342" y="124460"/>
                  </a:cubicBezTo>
                  <a:lnTo>
                    <a:pt x="4071342" y="1825250"/>
                  </a:lnTo>
                  <a:cubicBezTo>
                    <a:pt x="4071342" y="1893830"/>
                    <a:pt x="4015462" y="1949710"/>
                    <a:pt x="3946882" y="1949710"/>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113136" y="321994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0" y="1696436"/>
            <a:ext cx="11775613" cy="5825809"/>
            <a:chOff x="0" y="0"/>
            <a:chExt cx="3101396" cy="1534369"/>
          </a:xfrm>
        </p:grpSpPr>
        <p:sp>
          <p:nvSpPr>
            <p:cNvPr name="Freeform 12" id="12"/>
            <p:cNvSpPr/>
            <p:nvPr/>
          </p:nvSpPr>
          <p:spPr>
            <a:xfrm flipH="false" flipV="false" rot="0">
              <a:off x="0" y="0"/>
              <a:ext cx="3101396" cy="1534369"/>
            </a:xfrm>
            <a:custGeom>
              <a:avLst/>
              <a:gdLst/>
              <a:ahLst/>
              <a:cxnLst/>
              <a:rect r="r" b="b" t="t" l="l"/>
              <a:pathLst>
                <a:path h="1534369" w="3101396">
                  <a:moveTo>
                    <a:pt x="32873" y="0"/>
                  </a:moveTo>
                  <a:lnTo>
                    <a:pt x="3068523" y="0"/>
                  </a:lnTo>
                  <a:cubicBezTo>
                    <a:pt x="3077242" y="0"/>
                    <a:pt x="3085603" y="3463"/>
                    <a:pt x="3091768" y="9628"/>
                  </a:cubicBezTo>
                  <a:cubicBezTo>
                    <a:pt x="3097933" y="15793"/>
                    <a:pt x="3101396" y="24154"/>
                    <a:pt x="3101396" y="32873"/>
                  </a:cubicBezTo>
                  <a:lnTo>
                    <a:pt x="3101396" y="1501497"/>
                  </a:lnTo>
                  <a:cubicBezTo>
                    <a:pt x="3101396" y="1510215"/>
                    <a:pt x="3097933" y="1518576"/>
                    <a:pt x="3091768" y="1524741"/>
                  </a:cubicBezTo>
                  <a:cubicBezTo>
                    <a:pt x="3085603" y="1530906"/>
                    <a:pt x="3077242" y="1534369"/>
                    <a:pt x="3068523" y="1534369"/>
                  </a:cubicBezTo>
                  <a:lnTo>
                    <a:pt x="32873" y="1534369"/>
                  </a:lnTo>
                  <a:cubicBezTo>
                    <a:pt x="24154" y="1534369"/>
                    <a:pt x="15793" y="1530906"/>
                    <a:pt x="9628" y="1524741"/>
                  </a:cubicBezTo>
                  <a:cubicBezTo>
                    <a:pt x="3463" y="1518576"/>
                    <a:pt x="0" y="1510215"/>
                    <a:pt x="0" y="1501497"/>
                  </a:cubicBezTo>
                  <a:lnTo>
                    <a:pt x="0" y="32873"/>
                  </a:lnTo>
                  <a:cubicBezTo>
                    <a:pt x="0" y="24154"/>
                    <a:pt x="3463" y="15793"/>
                    <a:pt x="9628" y="9628"/>
                  </a:cubicBezTo>
                  <a:cubicBezTo>
                    <a:pt x="15793" y="3463"/>
                    <a:pt x="24154" y="0"/>
                    <a:pt x="32873" y="0"/>
                  </a:cubicBezTo>
                  <a:close/>
                </a:path>
              </a:pathLst>
            </a:custGeom>
            <a:solidFill>
              <a:srgbClr val="2B485F"/>
            </a:solidFill>
          </p:spPr>
        </p:sp>
        <p:sp>
          <p:nvSpPr>
            <p:cNvPr name="TextBox 13" id="13"/>
            <p:cNvSpPr txBox="true"/>
            <p:nvPr/>
          </p:nvSpPr>
          <p:spPr>
            <a:xfrm>
              <a:off x="0" y="-66675"/>
              <a:ext cx="3101396" cy="1601044"/>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237177" y="1941671"/>
            <a:ext cx="11301259" cy="5283339"/>
          </a:xfrm>
          <a:custGeom>
            <a:avLst/>
            <a:gdLst/>
            <a:ahLst/>
            <a:cxnLst/>
            <a:rect r="r" b="b" t="t" l="l"/>
            <a:pathLst>
              <a:path h="5283339" w="11301259">
                <a:moveTo>
                  <a:pt x="0" y="0"/>
                </a:moveTo>
                <a:lnTo>
                  <a:pt x="11301259" y="0"/>
                </a:lnTo>
                <a:lnTo>
                  <a:pt x="11301259" y="5283339"/>
                </a:lnTo>
                <a:lnTo>
                  <a:pt x="0" y="5283339"/>
                </a:lnTo>
                <a:lnTo>
                  <a:pt x="0" y="0"/>
                </a:lnTo>
                <a:close/>
              </a:path>
            </a:pathLst>
          </a:custGeom>
          <a:blipFill>
            <a:blip r:embed="rId2"/>
            <a:stretch>
              <a:fillRect l="0" t="0" r="0" b="0"/>
            </a:stretch>
          </a:blipFill>
        </p:spPr>
      </p:sp>
      <p:sp>
        <p:nvSpPr>
          <p:cNvPr name="TextBox 15" id="15"/>
          <p:cNvSpPr txBox="true"/>
          <p:nvPr/>
        </p:nvSpPr>
        <p:spPr>
          <a:xfrm rot="0">
            <a:off x="12113136" y="2058281"/>
            <a:ext cx="6931946" cy="1118804"/>
          </a:xfrm>
          <a:prstGeom prst="rect">
            <a:avLst/>
          </a:prstGeom>
        </p:spPr>
        <p:txBody>
          <a:bodyPr anchor="t" rtlCol="false" tIns="0" lIns="0" bIns="0" rIns="0">
            <a:spAutoFit/>
          </a:bodyPr>
          <a:lstStyle/>
          <a:p>
            <a:pPr algn="l">
              <a:lnSpc>
                <a:spcPts val="4426"/>
              </a:lnSpc>
            </a:pPr>
            <a:r>
              <a:rPr lang="en-US" sz="3405" spc="81">
                <a:solidFill>
                  <a:srgbClr val="365679"/>
                </a:solidFill>
                <a:latin typeface="League Spartan"/>
                <a:ea typeface="League Spartan"/>
                <a:cs typeface="League Spartan"/>
                <a:sym typeface="League Spartan"/>
              </a:rPr>
              <a:t>Perbedaan Dashboard Petugas Dengan Owner</a:t>
            </a:r>
          </a:p>
        </p:txBody>
      </p:sp>
      <p:sp>
        <p:nvSpPr>
          <p:cNvPr name="TextBox 16" id="16"/>
          <p:cNvSpPr txBox="true"/>
          <p:nvPr/>
        </p:nvSpPr>
        <p:spPr>
          <a:xfrm rot="0">
            <a:off x="12113136" y="3814687"/>
            <a:ext cx="5951194" cy="6352540"/>
          </a:xfrm>
          <a:prstGeom prst="rect">
            <a:avLst/>
          </a:prstGeom>
        </p:spPr>
        <p:txBody>
          <a:bodyPr anchor="t" rtlCol="false" tIns="0" lIns="0" bIns="0" rIns="0">
            <a:spAutoFit/>
          </a:bodyPr>
          <a:lstStyle/>
          <a:p>
            <a:pPr algn="ctr">
              <a:lnSpc>
                <a:spcPts val="3360"/>
              </a:lnSpc>
            </a:pPr>
            <a:r>
              <a:rPr lang="en-US" b="true" sz="2400" spc="285">
                <a:solidFill>
                  <a:srgbClr val="000000"/>
                </a:solidFill>
                <a:latin typeface="Montserrat Bold"/>
                <a:ea typeface="Montserrat Bold"/>
                <a:cs typeface="Montserrat Bold"/>
                <a:sym typeface="Montserrat Bold"/>
              </a:rPr>
              <a:t>Dashboard petugas dan dashboard owner memiliki beberapa perbedaan. Pada dashboard owner, di halaman daftar kamar, owner dapat menambah dan menghapus kamar yang sudah ada. Selain itu, pada dashboard owner juga terdapat halaman resepsionis yang digunakan untuk menambah dan menghapus akun petugas yang sudah tidak digunakan lagi. </a:t>
            </a:r>
          </a:p>
          <a:p>
            <a:pPr algn="ctr">
              <a:lnSpc>
                <a:spcPts val="40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7177" y="2545260"/>
            <a:ext cx="11301259" cy="4617256"/>
            <a:chOff x="0" y="0"/>
            <a:chExt cx="4071342" cy="1663393"/>
          </a:xfrm>
        </p:grpSpPr>
        <p:sp>
          <p:nvSpPr>
            <p:cNvPr name="Freeform 3" id="3"/>
            <p:cNvSpPr/>
            <p:nvPr/>
          </p:nvSpPr>
          <p:spPr>
            <a:xfrm flipH="false" flipV="false" rot="0">
              <a:off x="0" y="0"/>
              <a:ext cx="4071342" cy="1663393"/>
            </a:xfrm>
            <a:custGeom>
              <a:avLst/>
              <a:gdLst/>
              <a:ahLst/>
              <a:cxnLst/>
              <a:rect r="r" b="b" t="t" l="l"/>
              <a:pathLst>
                <a:path h="1663393" w="4071342">
                  <a:moveTo>
                    <a:pt x="3946882" y="1663393"/>
                  </a:moveTo>
                  <a:lnTo>
                    <a:pt x="124460" y="1663393"/>
                  </a:lnTo>
                  <a:cubicBezTo>
                    <a:pt x="55880" y="1663393"/>
                    <a:pt x="0" y="1607513"/>
                    <a:pt x="0" y="1538933"/>
                  </a:cubicBezTo>
                  <a:lnTo>
                    <a:pt x="0" y="124460"/>
                  </a:lnTo>
                  <a:cubicBezTo>
                    <a:pt x="0" y="55880"/>
                    <a:pt x="55880" y="0"/>
                    <a:pt x="124460" y="0"/>
                  </a:cubicBezTo>
                  <a:lnTo>
                    <a:pt x="3946882" y="0"/>
                  </a:lnTo>
                  <a:cubicBezTo>
                    <a:pt x="4015462" y="0"/>
                    <a:pt x="4071342" y="55880"/>
                    <a:pt x="4071342" y="124460"/>
                  </a:cubicBezTo>
                  <a:lnTo>
                    <a:pt x="4071342" y="1538933"/>
                  </a:lnTo>
                  <a:cubicBezTo>
                    <a:pt x="4071342" y="1607513"/>
                    <a:pt x="4015462" y="1663393"/>
                    <a:pt x="3946882" y="1663393"/>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4063619" y="3177085"/>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0" y="2545260"/>
            <a:ext cx="11775613" cy="4329708"/>
            <a:chOff x="0" y="0"/>
            <a:chExt cx="3101396" cy="1140335"/>
          </a:xfrm>
        </p:grpSpPr>
        <p:sp>
          <p:nvSpPr>
            <p:cNvPr name="Freeform 12" id="12"/>
            <p:cNvSpPr/>
            <p:nvPr/>
          </p:nvSpPr>
          <p:spPr>
            <a:xfrm flipH="false" flipV="false" rot="0">
              <a:off x="0" y="0"/>
              <a:ext cx="3101396" cy="1140335"/>
            </a:xfrm>
            <a:custGeom>
              <a:avLst/>
              <a:gdLst/>
              <a:ahLst/>
              <a:cxnLst/>
              <a:rect r="r" b="b" t="t" l="l"/>
              <a:pathLst>
                <a:path h="1140335" w="3101396">
                  <a:moveTo>
                    <a:pt x="32873" y="0"/>
                  </a:moveTo>
                  <a:lnTo>
                    <a:pt x="3068523" y="0"/>
                  </a:lnTo>
                  <a:cubicBezTo>
                    <a:pt x="3077242" y="0"/>
                    <a:pt x="3085603" y="3463"/>
                    <a:pt x="3091768" y="9628"/>
                  </a:cubicBezTo>
                  <a:cubicBezTo>
                    <a:pt x="3097933" y="15793"/>
                    <a:pt x="3101396" y="24154"/>
                    <a:pt x="3101396" y="32873"/>
                  </a:cubicBezTo>
                  <a:lnTo>
                    <a:pt x="3101396" y="1107462"/>
                  </a:lnTo>
                  <a:cubicBezTo>
                    <a:pt x="3101396" y="1116180"/>
                    <a:pt x="3097933" y="1124542"/>
                    <a:pt x="3091768" y="1130706"/>
                  </a:cubicBezTo>
                  <a:cubicBezTo>
                    <a:pt x="3085603" y="1136871"/>
                    <a:pt x="3077242" y="1140335"/>
                    <a:pt x="3068523" y="1140335"/>
                  </a:cubicBezTo>
                  <a:lnTo>
                    <a:pt x="32873" y="1140335"/>
                  </a:lnTo>
                  <a:cubicBezTo>
                    <a:pt x="24154" y="1140335"/>
                    <a:pt x="15793" y="1136871"/>
                    <a:pt x="9628" y="1130706"/>
                  </a:cubicBezTo>
                  <a:cubicBezTo>
                    <a:pt x="3463" y="1124542"/>
                    <a:pt x="0" y="1116180"/>
                    <a:pt x="0" y="1107462"/>
                  </a:cubicBezTo>
                  <a:lnTo>
                    <a:pt x="0" y="32873"/>
                  </a:lnTo>
                  <a:cubicBezTo>
                    <a:pt x="0" y="24154"/>
                    <a:pt x="3463" y="15793"/>
                    <a:pt x="9628" y="9628"/>
                  </a:cubicBezTo>
                  <a:cubicBezTo>
                    <a:pt x="15793" y="3463"/>
                    <a:pt x="24154" y="0"/>
                    <a:pt x="32873" y="0"/>
                  </a:cubicBezTo>
                  <a:close/>
                </a:path>
              </a:pathLst>
            </a:custGeom>
            <a:solidFill>
              <a:srgbClr val="2B485F"/>
            </a:solidFill>
          </p:spPr>
        </p:sp>
        <p:sp>
          <p:nvSpPr>
            <p:cNvPr name="TextBox 13" id="13"/>
            <p:cNvSpPr txBox="true"/>
            <p:nvPr/>
          </p:nvSpPr>
          <p:spPr>
            <a:xfrm>
              <a:off x="0" y="-66675"/>
              <a:ext cx="3101396" cy="1207010"/>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249764" y="2883461"/>
            <a:ext cx="11288672" cy="3682929"/>
          </a:xfrm>
          <a:custGeom>
            <a:avLst/>
            <a:gdLst/>
            <a:ahLst/>
            <a:cxnLst/>
            <a:rect r="r" b="b" t="t" l="l"/>
            <a:pathLst>
              <a:path h="3682929" w="11288672">
                <a:moveTo>
                  <a:pt x="0" y="0"/>
                </a:moveTo>
                <a:lnTo>
                  <a:pt x="11288672" y="0"/>
                </a:lnTo>
                <a:lnTo>
                  <a:pt x="11288672" y="3682930"/>
                </a:lnTo>
                <a:lnTo>
                  <a:pt x="0" y="3682930"/>
                </a:lnTo>
                <a:lnTo>
                  <a:pt x="0" y="0"/>
                </a:lnTo>
                <a:close/>
              </a:path>
            </a:pathLst>
          </a:custGeom>
          <a:blipFill>
            <a:blip r:embed="rId2"/>
            <a:stretch>
              <a:fillRect l="0" t="0" r="0" b="0"/>
            </a:stretch>
          </a:blipFill>
        </p:spPr>
      </p:sp>
      <p:sp>
        <p:nvSpPr>
          <p:cNvPr name="TextBox 15" id="15"/>
          <p:cNvSpPr txBox="true"/>
          <p:nvPr/>
        </p:nvSpPr>
        <p:spPr>
          <a:xfrm rot="0">
            <a:off x="11622760" y="1875335"/>
            <a:ext cx="6931946" cy="1301750"/>
          </a:xfrm>
          <a:prstGeom prst="rect">
            <a:avLst/>
          </a:prstGeom>
        </p:spPr>
        <p:txBody>
          <a:bodyPr anchor="t" rtlCol="false" tIns="0" lIns="0" bIns="0" rIns="0">
            <a:spAutoFit/>
          </a:bodyPr>
          <a:lstStyle/>
          <a:p>
            <a:pPr algn="ctr">
              <a:lnSpc>
                <a:spcPts val="5199"/>
              </a:lnSpc>
            </a:pPr>
            <a:r>
              <a:rPr lang="en-US" sz="3999" spc="95">
                <a:solidFill>
                  <a:srgbClr val="365679"/>
                </a:solidFill>
                <a:latin typeface="League Spartan"/>
                <a:ea typeface="League Spartan"/>
                <a:cs typeface="League Spartan"/>
                <a:sym typeface="League Spartan"/>
              </a:rPr>
              <a:t>Relasi Tabel Pada Database</a:t>
            </a:r>
          </a:p>
        </p:txBody>
      </p:sp>
      <p:sp>
        <p:nvSpPr>
          <p:cNvPr name="TextBox 16" id="16"/>
          <p:cNvSpPr txBox="true"/>
          <p:nvPr/>
        </p:nvSpPr>
        <p:spPr>
          <a:xfrm rot="0">
            <a:off x="12113136" y="3805162"/>
            <a:ext cx="5951194" cy="3574415"/>
          </a:xfrm>
          <a:prstGeom prst="rect">
            <a:avLst/>
          </a:prstGeom>
        </p:spPr>
        <p:txBody>
          <a:bodyPr anchor="t" rtlCol="false" tIns="0" lIns="0" bIns="0" rIns="0">
            <a:spAutoFit/>
          </a:bodyPr>
          <a:lstStyle/>
          <a:p>
            <a:pPr algn="ctr">
              <a:lnSpc>
                <a:spcPts val="4060"/>
              </a:lnSpc>
            </a:pPr>
            <a:r>
              <a:rPr lang="en-US" b="true" sz="2900" spc="345">
                <a:solidFill>
                  <a:srgbClr val="000000"/>
                </a:solidFill>
                <a:latin typeface="Montserrat Bold"/>
                <a:ea typeface="Montserrat Bold"/>
                <a:cs typeface="Montserrat Bold"/>
                <a:sym typeface="Montserrat Bold"/>
              </a:rPr>
              <a:t>Gambar disamping merupakan relasi tabel pada database hotel yang digunakan untuk menyimpan data dan informasi dari web hotel kami.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605917" y="2610316"/>
            <a:ext cx="16074978" cy="7991215"/>
            <a:chOff x="0" y="0"/>
            <a:chExt cx="952591" cy="473553"/>
          </a:xfrm>
        </p:grpSpPr>
        <p:sp>
          <p:nvSpPr>
            <p:cNvPr name="Freeform 3" id="3"/>
            <p:cNvSpPr/>
            <p:nvPr/>
          </p:nvSpPr>
          <p:spPr>
            <a:xfrm flipH="false" flipV="false" rot="0">
              <a:off x="0" y="0"/>
              <a:ext cx="952591" cy="473553"/>
            </a:xfrm>
            <a:custGeom>
              <a:avLst/>
              <a:gdLst/>
              <a:ahLst/>
              <a:cxnLst/>
              <a:rect r="r" b="b" t="t" l="l"/>
              <a:pathLst>
                <a:path h="473553" w="952591">
                  <a:moveTo>
                    <a:pt x="203200" y="0"/>
                  </a:moveTo>
                  <a:lnTo>
                    <a:pt x="952591" y="0"/>
                  </a:lnTo>
                  <a:lnTo>
                    <a:pt x="749391" y="473553"/>
                  </a:lnTo>
                  <a:lnTo>
                    <a:pt x="0" y="473553"/>
                  </a:lnTo>
                  <a:lnTo>
                    <a:pt x="203200" y="0"/>
                  </a:lnTo>
                  <a:close/>
                </a:path>
              </a:pathLst>
            </a:custGeom>
            <a:solidFill>
              <a:srgbClr val="2B485F"/>
            </a:solidFill>
          </p:spPr>
        </p:sp>
        <p:sp>
          <p:nvSpPr>
            <p:cNvPr name="TextBox 4" id="4"/>
            <p:cNvSpPr txBox="true"/>
            <p:nvPr/>
          </p:nvSpPr>
          <p:spPr>
            <a:xfrm>
              <a:off x="101600" y="-66675"/>
              <a:ext cx="749391" cy="540228"/>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10049845" y="0"/>
            <a:ext cx="11123371" cy="10287000"/>
            <a:chOff x="0" y="0"/>
            <a:chExt cx="1292476" cy="1195294"/>
          </a:xfrm>
        </p:grpSpPr>
        <p:sp>
          <p:nvSpPr>
            <p:cNvPr name="Freeform 6" id="6"/>
            <p:cNvSpPr/>
            <p:nvPr/>
          </p:nvSpPr>
          <p:spPr>
            <a:xfrm flipH="false" flipV="false" rot="0">
              <a:off x="0" y="0"/>
              <a:ext cx="1292476" cy="1195294"/>
            </a:xfrm>
            <a:custGeom>
              <a:avLst/>
              <a:gdLst/>
              <a:ahLst/>
              <a:cxnLst/>
              <a:rect r="r" b="b" t="t" l="l"/>
              <a:pathLst>
                <a:path h="1195294" w="1292476">
                  <a:moveTo>
                    <a:pt x="203200" y="0"/>
                  </a:moveTo>
                  <a:lnTo>
                    <a:pt x="1292476" y="0"/>
                  </a:lnTo>
                  <a:lnTo>
                    <a:pt x="1089276" y="1195294"/>
                  </a:lnTo>
                  <a:lnTo>
                    <a:pt x="0" y="1195294"/>
                  </a:lnTo>
                  <a:lnTo>
                    <a:pt x="203200" y="0"/>
                  </a:lnTo>
                  <a:close/>
                </a:path>
              </a:pathLst>
            </a:custGeom>
            <a:blipFill>
              <a:blip r:embed="rId2"/>
              <a:stretch>
                <a:fillRect l="0" t="-22086" r="0" b="-22086"/>
              </a:stretch>
            </a:blipFill>
          </p:spPr>
        </p:sp>
      </p:grpSp>
      <p:sp>
        <p:nvSpPr>
          <p:cNvPr name="TextBox 7" id="7"/>
          <p:cNvSpPr txBox="true"/>
          <p:nvPr/>
        </p:nvSpPr>
        <p:spPr>
          <a:xfrm rot="0">
            <a:off x="883765" y="3590834"/>
            <a:ext cx="9095614" cy="1565672"/>
          </a:xfrm>
          <a:prstGeom prst="rect">
            <a:avLst/>
          </a:prstGeom>
        </p:spPr>
        <p:txBody>
          <a:bodyPr anchor="t" rtlCol="false" tIns="0" lIns="0" bIns="0" rIns="0">
            <a:spAutoFit/>
          </a:bodyPr>
          <a:lstStyle/>
          <a:p>
            <a:pPr algn="l">
              <a:lnSpc>
                <a:spcPts val="12716"/>
              </a:lnSpc>
            </a:pPr>
            <a:r>
              <a:rPr lang="en-US" sz="9781" spc="234">
                <a:solidFill>
                  <a:srgbClr val="FFFFFF"/>
                </a:solidFill>
                <a:latin typeface="League Spartan"/>
                <a:ea typeface="League Spartan"/>
                <a:cs typeface="League Spartan"/>
                <a:sym typeface="League Spartan"/>
              </a:rPr>
              <a:t>Terima Kasih</a:t>
            </a:r>
          </a:p>
        </p:txBody>
      </p:sp>
      <p:sp>
        <p:nvSpPr>
          <p:cNvPr name="AutoShape 8" id="8"/>
          <p:cNvSpPr/>
          <p:nvPr/>
        </p:nvSpPr>
        <p:spPr>
          <a:xfrm flipV="true">
            <a:off x="1028700" y="5143500"/>
            <a:ext cx="3359640" cy="13006"/>
          </a:xfrm>
          <a:prstGeom prst="line">
            <a:avLst/>
          </a:prstGeom>
          <a:ln cap="flat" w="85725">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0" y="0"/>
            <a:ext cx="18520038" cy="10287000"/>
            <a:chOff x="0" y="0"/>
            <a:chExt cx="4877705" cy="2709333"/>
          </a:xfrm>
        </p:grpSpPr>
        <p:sp>
          <p:nvSpPr>
            <p:cNvPr name="Freeform 4" id="4"/>
            <p:cNvSpPr/>
            <p:nvPr/>
          </p:nvSpPr>
          <p:spPr>
            <a:xfrm flipH="false" flipV="false" rot="0">
              <a:off x="0" y="0"/>
              <a:ext cx="4877705" cy="2709333"/>
            </a:xfrm>
            <a:custGeom>
              <a:avLst/>
              <a:gdLst/>
              <a:ahLst/>
              <a:cxnLst/>
              <a:rect r="r" b="b" t="t" l="l"/>
              <a:pathLst>
                <a:path h="2709333" w="4877705">
                  <a:moveTo>
                    <a:pt x="0" y="0"/>
                  </a:moveTo>
                  <a:lnTo>
                    <a:pt x="4877705" y="0"/>
                  </a:lnTo>
                  <a:lnTo>
                    <a:pt x="4877705" y="2709333"/>
                  </a:lnTo>
                  <a:lnTo>
                    <a:pt x="0" y="2709333"/>
                  </a:lnTo>
                  <a:close/>
                </a:path>
              </a:pathLst>
            </a:custGeom>
            <a:solidFill>
              <a:srgbClr val="FFFFFF">
                <a:alpha val="77647"/>
              </a:srgbClr>
            </a:solidFill>
          </p:spPr>
        </p:sp>
        <p:sp>
          <p:nvSpPr>
            <p:cNvPr name="TextBox 5" id="5"/>
            <p:cNvSpPr txBox="true"/>
            <p:nvPr/>
          </p:nvSpPr>
          <p:spPr>
            <a:xfrm>
              <a:off x="0" y="-38100"/>
              <a:ext cx="4877705"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37646" y="5767901"/>
            <a:ext cx="6073106" cy="5476837"/>
          </a:xfrm>
          <a:custGeom>
            <a:avLst/>
            <a:gdLst/>
            <a:ahLst/>
            <a:cxnLst/>
            <a:rect r="r" b="b" t="t" l="l"/>
            <a:pathLst>
              <a:path h="5476837" w="6073106">
                <a:moveTo>
                  <a:pt x="0" y="0"/>
                </a:moveTo>
                <a:lnTo>
                  <a:pt x="6073105" y="0"/>
                </a:lnTo>
                <a:lnTo>
                  <a:pt x="6073105"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0800000">
            <a:off x="15251447" y="-1376304"/>
            <a:ext cx="6073106" cy="5476837"/>
          </a:xfrm>
          <a:custGeom>
            <a:avLst/>
            <a:gdLst/>
            <a:ahLst/>
            <a:cxnLst/>
            <a:rect r="r" b="b" t="t" l="l"/>
            <a:pathLst>
              <a:path h="5476837" w="6073106">
                <a:moveTo>
                  <a:pt x="0" y="0"/>
                </a:moveTo>
                <a:lnTo>
                  <a:pt x="6073106" y="0"/>
                </a:lnTo>
                <a:lnTo>
                  <a:pt x="6073106" y="5476837"/>
                </a:lnTo>
                <a:lnTo>
                  <a:pt x="0" y="54768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188567" y="540652"/>
            <a:ext cx="16142904" cy="1604825"/>
          </a:xfrm>
          <a:prstGeom prst="rect">
            <a:avLst/>
          </a:prstGeom>
        </p:spPr>
        <p:txBody>
          <a:bodyPr anchor="t" rtlCol="false" tIns="0" lIns="0" bIns="0" rIns="0">
            <a:spAutoFit/>
          </a:bodyPr>
          <a:lstStyle/>
          <a:p>
            <a:pPr algn="ctr">
              <a:lnSpc>
                <a:spcPts val="12820"/>
              </a:lnSpc>
            </a:pPr>
            <a:r>
              <a:rPr lang="en-US" sz="10339" spc="248">
                <a:solidFill>
                  <a:srgbClr val="365679"/>
                </a:solidFill>
                <a:latin typeface="League Spartan"/>
                <a:ea typeface="League Spartan"/>
                <a:cs typeface="League Spartan"/>
                <a:sym typeface="League Spartan"/>
              </a:rPr>
              <a:t>ANGGOTA KELOMPOK</a:t>
            </a:r>
          </a:p>
        </p:txBody>
      </p:sp>
      <p:sp>
        <p:nvSpPr>
          <p:cNvPr name="TextBox 9" id="9"/>
          <p:cNvSpPr txBox="true"/>
          <p:nvPr/>
        </p:nvSpPr>
        <p:spPr>
          <a:xfrm rot="0">
            <a:off x="2629018" y="3189810"/>
            <a:ext cx="13029965" cy="6068490"/>
          </a:xfrm>
          <a:prstGeom prst="rect">
            <a:avLst/>
          </a:prstGeom>
        </p:spPr>
        <p:txBody>
          <a:bodyPr anchor="t" rtlCol="false" tIns="0" lIns="0" bIns="0" rIns="0">
            <a:spAutoFit/>
          </a:bodyPr>
          <a:lstStyle/>
          <a:p>
            <a:pPr algn="l">
              <a:lnSpc>
                <a:spcPts val="4389"/>
              </a:lnSpc>
            </a:pPr>
            <a:r>
              <a:rPr lang="en-US" sz="3540" spc="84">
                <a:solidFill>
                  <a:srgbClr val="2B485F"/>
                </a:solidFill>
                <a:latin typeface="League Spartan"/>
                <a:ea typeface="League Spartan"/>
                <a:cs typeface="League Spartan"/>
                <a:sym typeface="League Spartan"/>
              </a:rPr>
              <a:t>MUHAMMAD ILHAM YUNANTO             (5230411277)</a:t>
            </a:r>
          </a:p>
          <a:p>
            <a:pPr algn="l">
              <a:lnSpc>
                <a:spcPts val="4389"/>
              </a:lnSpc>
            </a:pPr>
          </a:p>
          <a:p>
            <a:pPr algn="l">
              <a:lnSpc>
                <a:spcPts val="4389"/>
              </a:lnSpc>
            </a:pPr>
            <a:r>
              <a:rPr lang="en-US" sz="3540" spc="84">
                <a:solidFill>
                  <a:srgbClr val="2B485F"/>
                </a:solidFill>
                <a:latin typeface="League Spartan"/>
                <a:ea typeface="League Spartan"/>
                <a:cs typeface="League Spartan"/>
                <a:sym typeface="League Spartan"/>
              </a:rPr>
              <a:t>RAIHAN RAMADHAN INDRATMO          (5230411282)</a:t>
            </a:r>
          </a:p>
          <a:p>
            <a:pPr algn="l">
              <a:lnSpc>
                <a:spcPts val="4389"/>
              </a:lnSpc>
            </a:pPr>
          </a:p>
          <a:p>
            <a:pPr algn="l">
              <a:lnSpc>
                <a:spcPts val="4389"/>
              </a:lnSpc>
            </a:pPr>
            <a:r>
              <a:rPr lang="en-US" sz="3540" spc="84">
                <a:solidFill>
                  <a:srgbClr val="2B485F"/>
                </a:solidFill>
                <a:latin typeface="League Spartan"/>
                <a:ea typeface="League Spartan"/>
                <a:cs typeface="League Spartan"/>
                <a:sym typeface="League Spartan"/>
              </a:rPr>
              <a:t>AJI KHARISMA ATMAJA                          (5230411292)</a:t>
            </a:r>
          </a:p>
          <a:p>
            <a:pPr algn="l">
              <a:lnSpc>
                <a:spcPts val="4389"/>
              </a:lnSpc>
            </a:pPr>
          </a:p>
          <a:p>
            <a:pPr algn="l">
              <a:lnSpc>
                <a:spcPts val="4389"/>
              </a:lnSpc>
            </a:pPr>
            <a:r>
              <a:rPr lang="en-US" sz="3540" spc="84">
                <a:solidFill>
                  <a:srgbClr val="2B485F"/>
                </a:solidFill>
                <a:latin typeface="League Spartan"/>
                <a:ea typeface="League Spartan"/>
                <a:cs typeface="League Spartan"/>
                <a:sym typeface="League Spartan"/>
              </a:rPr>
              <a:t>HAFIZH HABIIBI LUBIS                              (5230411296)</a:t>
            </a:r>
          </a:p>
          <a:p>
            <a:pPr algn="l">
              <a:lnSpc>
                <a:spcPts val="4389"/>
              </a:lnSpc>
            </a:pPr>
          </a:p>
          <a:p>
            <a:pPr algn="l">
              <a:lnSpc>
                <a:spcPts val="4389"/>
              </a:lnSpc>
            </a:pPr>
            <a:r>
              <a:rPr lang="en-US" sz="3540" spc="84">
                <a:solidFill>
                  <a:srgbClr val="2B485F"/>
                </a:solidFill>
                <a:latin typeface="League Spartan"/>
                <a:ea typeface="League Spartan"/>
                <a:cs typeface="League Spartan"/>
                <a:sym typeface="League Spartan"/>
              </a:rPr>
              <a:t>MUHAMMAD IRFAN BAIHAQI                 (5230411327)</a:t>
            </a:r>
          </a:p>
          <a:p>
            <a:pPr algn="l">
              <a:lnSpc>
                <a:spcPts val="4389"/>
              </a:lnSpc>
            </a:pPr>
          </a:p>
          <a:p>
            <a:pPr algn="l">
              <a:lnSpc>
                <a:spcPts val="438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1394270"/>
            <a:ext cx="9189817" cy="7063066"/>
            <a:chOff x="0" y="0"/>
            <a:chExt cx="3439786" cy="2643735"/>
          </a:xfrm>
        </p:grpSpPr>
        <p:sp>
          <p:nvSpPr>
            <p:cNvPr name="Freeform 3" id="3"/>
            <p:cNvSpPr/>
            <p:nvPr/>
          </p:nvSpPr>
          <p:spPr>
            <a:xfrm flipH="false" flipV="false" rot="0">
              <a:off x="0" y="0"/>
              <a:ext cx="3439786" cy="2643735"/>
            </a:xfrm>
            <a:custGeom>
              <a:avLst/>
              <a:gdLst/>
              <a:ahLst/>
              <a:cxnLst/>
              <a:rect r="r" b="b" t="t" l="l"/>
              <a:pathLst>
                <a:path h="2643735" w="3439786">
                  <a:moveTo>
                    <a:pt x="3315326" y="2643735"/>
                  </a:moveTo>
                  <a:lnTo>
                    <a:pt x="124460" y="2643735"/>
                  </a:lnTo>
                  <a:cubicBezTo>
                    <a:pt x="55880" y="2643735"/>
                    <a:pt x="0" y="2587855"/>
                    <a:pt x="0" y="2519275"/>
                  </a:cubicBezTo>
                  <a:lnTo>
                    <a:pt x="0" y="124460"/>
                  </a:lnTo>
                  <a:cubicBezTo>
                    <a:pt x="0" y="55880"/>
                    <a:pt x="55880" y="0"/>
                    <a:pt x="124460" y="0"/>
                  </a:cubicBezTo>
                  <a:lnTo>
                    <a:pt x="3315326" y="0"/>
                  </a:lnTo>
                  <a:cubicBezTo>
                    <a:pt x="3383906" y="0"/>
                    <a:pt x="3439786" y="55880"/>
                    <a:pt x="3439786" y="124460"/>
                  </a:cubicBezTo>
                  <a:lnTo>
                    <a:pt x="3439786" y="2519275"/>
                  </a:lnTo>
                  <a:cubicBezTo>
                    <a:pt x="3439786" y="2587855"/>
                    <a:pt x="3383906" y="2643735"/>
                    <a:pt x="3315326" y="2643735"/>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0456842" y="2430987"/>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1372797"/>
            <a:ext cx="9871401" cy="6842026"/>
            <a:chOff x="0" y="0"/>
            <a:chExt cx="2599875" cy="1802015"/>
          </a:xfrm>
        </p:grpSpPr>
        <p:sp>
          <p:nvSpPr>
            <p:cNvPr name="Freeform 12" id="12"/>
            <p:cNvSpPr/>
            <p:nvPr/>
          </p:nvSpPr>
          <p:spPr>
            <a:xfrm flipH="false" flipV="false" rot="0">
              <a:off x="0" y="0"/>
              <a:ext cx="2599875" cy="1802015"/>
            </a:xfrm>
            <a:custGeom>
              <a:avLst/>
              <a:gdLst/>
              <a:ahLst/>
              <a:cxnLst/>
              <a:rect r="r" b="b" t="t" l="l"/>
              <a:pathLst>
                <a:path h="1802015" w="2599875">
                  <a:moveTo>
                    <a:pt x="39214" y="0"/>
                  </a:moveTo>
                  <a:lnTo>
                    <a:pt x="2560661" y="0"/>
                  </a:lnTo>
                  <a:cubicBezTo>
                    <a:pt x="2582319" y="0"/>
                    <a:pt x="2599875" y="17557"/>
                    <a:pt x="2599875" y="39214"/>
                  </a:cubicBezTo>
                  <a:lnTo>
                    <a:pt x="2599875" y="1762801"/>
                  </a:lnTo>
                  <a:cubicBezTo>
                    <a:pt x="2599875" y="1784458"/>
                    <a:pt x="2582319" y="1802015"/>
                    <a:pt x="2560661" y="1802015"/>
                  </a:cubicBezTo>
                  <a:lnTo>
                    <a:pt x="39214" y="1802015"/>
                  </a:lnTo>
                  <a:cubicBezTo>
                    <a:pt x="17557" y="1802015"/>
                    <a:pt x="0" y="1784458"/>
                    <a:pt x="0" y="1762801"/>
                  </a:cubicBezTo>
                  <a:lnTo>
                    <a:pt x="0" y="39214"/>
                  </a:lnTo>
                  <a:cubicBezTo>
                    <a:pt x="0" y="17557"/>
                    <a:pt x="17557" y="0"/>
                    <a:pt x="39214" y="0"/>
                  </a:cubicBezTo>
                  <a:close/>
                </a:path>
              </a:pathLst>
            </a:custGeom>
            <a:solidFill>
              <a:srgbClr val="2B485F"/>
            </a:solidFill>
          </p:spPr>
        </p:sp>
        <p:sp>
          <p:nvSpPr>
            <p:cNvPr name="TextBox 13" id="13"/>
            <p:cNvSpPr txBox="true"/>
            <p:nvPr/>
          </p:nvSpPr>
          <p:spPr>
            <a:xfrm>
              <a:off x="0" y="-66675"/>
              <a:ext cx="2599875" cy="1868690"/>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2519447" y="1592641"/>
            <a:ext cx="6859922" cy="6407421"/>
          </a:xfrm>
          <a:custGeom>
            <a:avLst/>
            <a:gdLst/>
            <a:ahLst/>
            <a:cxnLst/>
            <a:rect r="r" b="b" t="t" l="l"/>
            <a:pathLst>
              <a:path h="6407421" w="6859922">
                <a:moveTo>
                  <a:pt x="0" y="0"/>
                </a:moveTo>
                <a:lnTo>
                  <a:pt x="6859923" y="0"/>
                </a:lnTo>
                <a:lnTo>
                  <a:pt x="6859923" y="6407421"/>
                </a:lnTo>
                <a:lnTo>
                  <a:pt x="0" y="6407421"/>
                </a:lnTo>
                <a:lnTo>
                  <a:pt x="0" y="0"/>
                </a:lnTo>
                <a:close/>
              </a:path>
            </a:pathLst>
          </a:custGeom>
          <a:blipFill>
            <a:blip r:embed="rId2"/>
            <a:stretch>
              <a:fillRect l="0" t="0" r="0" b="0"/>
            </a:stretch>
          </a:blipFill>
        </p:spPr>
      </p:sp>
      <p:sp>
        <p:nvSpPr>
          <p:cNvPr name="TextBox 15" id="15"/>
          <p:cNvSpPr txBox="true"/>
          <p:nvPr/>
        </p:nvSpPr>
        <p:spPr>
          <a:xfrm rot="0">
            <a:off x="10456842" y="1306122"/>
            <a:ext cx="6931946" cy="1094675"/>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UML</a:t>
            </a:r>
          </a:p>
        </p:txBody>
      </p:sp>
      <p:sp>
        <p:nvSpPr>
          <p:cNvPr name="TextBox 16" id="16"/>
          <p:cNvSpPr txBox="true"/>
          <p:nvPr/>
        </p:nvSpPr>
        <p:spPr>
          <a:xfrm rot="0">
            <a:off x="10456842" y="3463290"/>
            <a:ext cx="7607489" cy="3789045"/>
          </a:xfrm>
          <a:prstGeom prst="rect">
            <a:avLst/>
          </a:prstGeom>
        </p:spPr>
        <p:txBody>
          <a:bodyPr anchor="t" rtlCol="false" tIns="0" lIns="0" bIns="0" rIns="0">
            <a:spAutoFit/>
          </a:bodyPr>
          <a:lstStyle/>
          <a:p>
            <a:pPr algn="ctr">
              <a:lnSpc>
                <a:spcPts val="3780"/>
              </a:lnSpc>
            </a:pPr>
          </a:p>
          <a:p>
            <a:pPr algn="ctr">
              <a:lnSpc>
                <a:spcPts val="3780"/>
              </a:lnSpc>
            </a:pPr>
            <a:r>
              <a:rPr lang="en-US" b="true" sz="2700" spc="321">
                <a:solidFill>
                  <a:srgbClr val="000000"/>
                </a:solidFill>
                <a:latin typeface="Montserrat Bold"/>
                <a:ea typeface="Montserrat Bold"/>
                <a:cs typeface="Montserrat Bold"/>
                <a:sym typeface="Montserrat Bold"/>
              </a:rPr>
              <a:t>Gambar di samping merupakan diagram UML web kami yang digunakan untuk menggambarkan struktur dan alur interaksi antar komponen dalam sistem, sehingga memudahkan pemahaman web kami.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1394270"/>
            <a:ext cx="9769144" cy="6955685"/>
            <a:chOff x="0" y="0"/>
            <a:chExt cx="3656631" cy="2603542"/>
          </a:xfrm>
        </p:grpSpPr>
        <p:sp>
          <p:nvSpPr>
            <p:cNvPr name="Freeform 3" id="3"/>
            <p:cNvSpPr/>
            <p:nvPr/>
          </p:nvSpPr>
          <p:spPr>
            <a:xfrm flipH="false" flipV="false" rot="0">
              <a:off x="0" y="0"/>
              <a:ext cx="3656631" cy="2603542"/>
            </a:xfrm>
            <a:custGeom>
              <a:avLst/>
              <a:gdLst/>
              <a:ahLst/>
              <a:cxnLst/>
              <a:rect r="r" b="b" t="t" l="l"/>
              <a:pathLst>
                <a:path h="2603542" w="3656631">
                  <a:moveTo>
                    <a:pt x="3532171" y="2603542"/>
                  </a:moveTo>
                  <a:lnTo>
                    <a:pt x="124460" y="2603542"/>
                  </a:lnTo>
                  <a:cubicBezTo>
                    <a:pt x="55880" y="2603542"/>
                    <a:pt x="0" y="2547662"/>
                    <a:pt x="0" y="2479082"/>
                  </a:cubicBezTo>
                  <a:lnTo>
                    <a:pt x="0" y="124460"/>
                  </a:lnTo>
                  <a:cubicBezTo>
                    <a:pt x="0" y="55880"/>
                    <a:pt x="55880" y="0"/>
                    <a:pt x="124460" y="0"/>
                  </a:cubicBezTo>
                  <a:lnTo>
                    <a:pt x="3532171" y="0"/>
                  </a:lnTo>
                  <a:cubicBezTo>
                    <a:pt x="3600751" y="0"/>
                    <a:pt x="3656631" y="55880"/>
                    <a:pt x="3656631" y="124460"/>
                  </a:cubicBezTo>
                  <a:lnTo>
                    <a:pt x="3656631" y="2479082"/>
                  </a:lnTo>
                  <a:cubicBezTo>
                    <a:pt x="3656631" y="2547662"/>
                    <a:pt x="3600751" y="2603542"/>
                    <a:pt x="3532171" y="2603542"/>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0456842" y="2422620"/>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1372797"/>
            <a:ext cx="10300923" cy="6627265"/>
            <a:chOff x="0" y="0"/>
            <a:chExt cx="2713000" cy="1745452"/>
          </a:xfrm>
        </p:grpSpPr>
        <p:sp>
          <p:nvSpPr>
            <p:cNvPr name="Freeform 12" id="12"/>
            <p:cNvSpPr/>
            <p:nvPr/>
          </p:nvSpPr>
          <p:spPr>
            <a:xfrm flipH="false" flipV="false" rot="0">
              <a:off x="0" y="0"/>
              <a:ext cx="2713000" cy="1745452"/>
            </a:xfrm>
            <a:custGeom>
              <a:avLst/>
              <a:gdLst/>
              <a:ahLst/>
              <a:cxnLst/>
              <a:rect r="r" b="b" t="t" l="l"/>
              <a:pathLst>
                <a:path h="1745452" w="2713000">
                  <a:moveTo>
                    <a:pt x="37579" y="0"/>
                  </a:moveTo>
                  <a:lnTo>
                    <a:pt x="2675422" y="0"/>
                  </a:lnTo>
                  <a:cubicBezTo>
                    <a:pt x="2696176" y="0"/>
                    <a:pt x="2713000" y="16825"/>
                    <a:pt x="2713000" y="37579"/>
                  </a:cubicBezTo>
                  <a:lnTo>
                    <a:pt x="2713000" y="1707874"/>
                  </a:lnTo>
                  <a:cubicBezTo>
                    <a:pt x="2713000" y="1728628"/>
                    <a:pt x="2696176" y="1745452"/>
                    <a:pt x="2675422" y="1745452"/>
                  </a:cubicBezTo>
                  <a:lnTo>
                    <a:pt x="37579" y="1745452"/>
                  </a:lnTo>
                  <a:cubicBezTo>
                    <a:pt x="16825" y="1745452"/>
                    <a:pt x="0" y="1728628"/>
                    <a:pt x="0" y="1707874"/>
                  </a:cubicBezTo>
                  <a:lnTo>
                    <a:pt x="0" y="37579"/>
                  </a:lnTo>
                  <a:cubicBezTo>
                    <a:pt x="0" y="16825"/>
                    <a:pt x="16825" y="0"/>
                    <a:pt x="37579" y="0"/>
                  </a:cubicBezTo>
                  <a:close/>
                </a:path>
              </a:pathLst>
            </a:custGeom>
            <a:solidFill>
              <a:srgbClr val="2B485F"/>
            </a:solidFill>
          </p:spPr>
        </p:sp>
        <p:sp>
          <p:nvSpPr>
            <p:cNvPr name="TextBox 13" id="13"/>
            <p:cNvSpPr txBox="true"/>
            <p:nvPr/>
          </p:nvSpPr>
          <p:spPr>
            <a:xfrm>
              <a:off x="0" y="-66675"/>
              <a:ext cx="2713000" cy="1812127"/>
            </a:xfrm>
            <a:prstGeom prst="rect">
              <a:avLst/>
            </a:prstGeom>
          </p:spPr>
          <p:txBody>
            <a:bodyPr anchor="ctr" rtlCol="false" tIns="50800" lIns="50800" bIns="50800" rIns="50800"/>
            <a:lstStyle/>
            <a:p>
              <a:pPr algn="ctr">
                <a:lnSpc>
                  <a:spcPts val="3640"/>
                </a:lnSpc>
              </a:pPr>
            </a:p>
            <a:p>
              <a:pPr algn="ctr">
                <a:lnSpc>
                  <a:spcPts val="3640"/>
                </a:lnSpc>
              </a:pPr>
            </a:p>
          </p:txBody>
        </p:sp>
      </p:grpSp>
      <p:grpSp>
        <p:nvGrpSpPr>
          <p:cNvPr name="Group 14" id="14"/>
          <p:cNvGrpSpPr/>
          <p:nvPr/>
        </p:nvGrpSpPr>
        <p:grpSpPr>
          <a:xfrm rot="0">
            <a:off x="308532" y="1746993"/>
            <a:ext cx="9414796" cy="5896647"/>
            <a:chOff x="0" y="0"/>
            <a:chExt cx="1406774" cy="881087"/>
          </a:xfrm>
        </p:grpSpPr>
        <p:sp>
          <p:nvSpPr>
            <p:cNvPr name="Freeform 15" id="15"/>
            <p:cNvSpPr/>
            <p:nvPr/>
          </p:nvSpPr>
          <p:spPr>
            <a:xfrm flipH="false" flipV="false" rot="0">
              <a:off x="0" y="0"/>
              <a:ext cx="1406775" cy="881087"/>
            </a:xfrm>
            <a:custGeom>
              <a:avLst/>
              <a:gdLst/>
              <a:ahLst/>
              <a:cxnLst/>
              <a:rect r="r" b="b" t="t" l="l"/>
              <a:pathLst>
                <a:path h="881087" w="1406775">
                  <a:moveTo>
                    <a:pt x="29603" y="0"/>
                  </a:moveTo>
                  <a:lnTo>
                    <a:pt x="1377171" y="0"/>
                  </a:lnTo>
                  <a:cubicBezTo>
                    <a:pt x="1393521" y="0"/>
                    <a:pt x="1406775" y="13254"/>
                    <a:pt x="1406775" y="29603"/>
                  </a:cubicBezTo>
                  <a:lnTo>
                    <a:pt x="1406775" y="851483"/>
                  </a:lnTo>
                  <a:cubicBezTo>
                    <a:pt x="1406775" y="867833"/>
                    <a:pt x="1393521" y="881087"/>
                    <a:pt x="1377171" y="881087"/>
                  </a:cubicBezTo>
                  <a:lnTo>
                    <a:pt x="29603" y="881087"/>
                  </a:lnTo>
                  <a:cubicBezTo>
                    <a:pt x="13254" y="881087"/>
                    <a:pt x="0" y="867833"/>
                    <a:pt x="0" y="851483"/>
                  </a:cubicBezTo>
                  <a:lnTo>
                    <a:pt x="0" y="29603"/>
                  </a:lnTo>
                  <a:cubicBezTo>
                    <a:pt x="0" y="13254"/>
                    <a:pt x="13254" y="0"/>
                    <a:pt x="29603" y="0"/>
                  </a:cubicBezTo>
                  <a:close/>
                </a:path>
              </a:pathLst>
            </a:custGeom>
            <a:blipFill>
              <a:blip r:embed="rId2"/>
              <a:stretch>
                <a:fillRect l="-11253" t="0" r="-11253" b="0"/>
              </a:stretch>
            </a:blipFill>
          </p:spPr>
        </p:sp>
      </p:grpSp>
      <p:sp>
        <p:nvSpPr>
          <p:cNvPr name="TextBox 16" id="16"/>
          <p:cNvSpPr txBox="true"/>
          <p:nvPr/>
        </p:nvSpPr>
        <p:spPr>
          <a:xfrm rot="0">
            <a:off x="10456842" y="256383"/>
            <a:ext cx="6931946" cy="2209100"/>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Halaman</a:t>
            </a:r>
          </a:p>
          <a:p>
            <a:pPr algn="l">
              <a:lnSpc>
                <a:spcPts val="8846"/>
              </a:lnSpc>
            </a:pPr>
            <a:r>
              <a:rPr lang="en-US" sz="6805" spc="163">
                <a:solidFill>
                  <a:srgbClr val="365679"/>
                </a:solidFill>
                <a:latin typeface="League Spartan"/>
                <a:ea typeface="League Spartan"/>
                <a:cs typeface="League Spartan"/>
                <a:sym typeface="League Spartan"/>
              </a:rPr>
              <a:t>Depan</a:t>
            </a:r>
          </a:p>
        </p:txBody>
      </p:sp>
      <p:sp>
        <p:nvSpPr>
          <p:cNvPr name="TextBox 17" id="17"/>
          <p:cNvSpPr txBox="true"/>
          <p:nvPr/>
        </p:nvSpPr>
        <p:spPr>
          <a:xfrm rot="0">
            <a:off x="10456842" y="3463290"/>
            <a:ext cx="7607489" cy="3312795"/>
          </a:xfrm>
          <a:prstGeom prst="rect">
            <a:avLst/>
          </a:prstGeom>
        </p:spPr>
        <p:txBody>
          <a:bodyPr anchor="t" rtlCol="false" tIns="0" lIns="0" bIns="0" rIns="0">
            <a:spAutoFit/>
          </a:bodyPr>
          <a:lstStyle/>
          <a:p>
            <a:pPr algn="ctr">
              <a:lnSpc>
                <a:spcPts val="3780"/>
              </a:lnSpc>
            </a:pPr>
            <a:r>
              <a:rPr lang="en-US" b="true" sz="2700" spc="321">
                <a:solidFill>
                  <a:srgbClr val="000000"/>
                </a:solidFill>
                <a:latin typeface="Montserrat Bold"/>
                <a:ea typeface="Montserrat Bold"/>
                <a:cs typeface="Montserrat Bold"/>
                <a:sym typeface="Montserrat Bold"/>
              </a:rPr>
              <a:t>Halaman ini digunakan oleh pemilik dan petugas untuk menuju ke halaman login. Dengan menekan tombol "Login," pengguna akan langsung diarahkan ke halaman Login untuk masuk ke dalam sistem.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30690" y="0"/>
            <a:ext cx="14732382" cy="12193285"/>
            <a:chOff x="0" y="0"/>
            <a:chExt cx="606795" cy="502215"/>
          </a:xfrm>
        </p:grpSpPr>
        <p:sp>
          <p:nvSpPr>
            <p:cNvPr name="Freeform 3" id="3"/>
            <p:cNvSpPr/>
            <p:nvPr/>
          </p:nvSpPr>
          <p:spPr>
            <a:xfrm flipH="false" flipV="false" rot="0">
              <a:off x="0" y="0"/>
              <a:ext cx="606795" cy="502215"/>
            </a:xfrm>
            <a:custGeom>
              <a:avLst/>
              <a:gdLst/>
              <a:ahLst/>
              <a:cxnLst/>
              <a:rect r="r" b="b" t="t" l="l"/>
              <a:pathLst>
                <a:path h="502215" w="606795">
                  <a:moveTo>
                    <a:pt x="203200" y="0"/>
                  </a:moveTo>
                  <a:lnTo>
                    <a:pt x="606795" y="0"/>
                  </a:lnTo>
                  <a:lnTo>
                    <a:pt x="403595" y="502215"/>
                  </a:lnTo>
                  <a:lnTo>
                    <a:pt x="0" y="502215"/>
                  </a:lnTo>
                  <a:lnTo>
                    <a:pt x="203200" y="0"/>
                  </a:lnTo>
                  <a:close/>
                </a:path>
              </a:pathLst>
            </a:custGeom>
            <a:solidFill>
              <a:srgbClr val="2B485F"/>
            </a:solidFill>
          </p:spPr>
        </p:sp>
        <p:sp>
          <p:nvSpPr>
            <p:cNvPr name="TextBox 4" id="4"/>
            <p:cNvSpPr txBox="true"/>
            <p:nvPr/>
          </p:nvSpPr>
          <p:spPr>
            <a:xfrm>
              <a:off x="101600" y="-66675"/>
              <a:ext cx="403595" cy="568890"/>
            </a:xfrm>
            <a:prstGeom prst="rect">
              <a:avLst/>
            </a:prstGeom>
          </p:spPr>
          <p:txBody>
            <a:bodyPr anchor="ctr" rtlCol="false" tIns="50800" lIns="50800" bIns="50800" rIns="50800"/>
            <a:lstStyle/>
            <a:p>
              <a:pPr algn="ctr">
                <a:lnSpc>
                  <a:spcPts val="3640"/>
                </a:lnSpc>
              </a:pPr>
            </a:p>
          </p:txBody>
        </p:sp>
      </p:grpSp>
      <p:grpSp>
        <p:nvGrpSpPr>
          <p:cNvPr name="Group 5" id="5"/>
          <p:cNvGrpSpPr/>
          <p:nvPr/>
        </p:nvGrpSpPr>
        <p:grpSpPr>
          <a:xfrm rot="0">
            <a:off x="7746717" y="1494613"/>
            <a:ext cx="10541283" cy="6406614"/>
            <a:chOff x="0" y="0"/>
            <a:chExt cx="4390312" cy="2668274"/>
          </a:xfrm>
        </p:grpSpPr>
        <p:sp>
          <p:nvSpPr>
            <p:cNvPr name="Freeform 6" id="6"/>
            <p:cNvSpPr/>
            <p:nvPr/>
          </p:nvSpPr>
          <p:spPr>
            <a:xfrm flipH="false" flipV="false" rot="0">
              <a:off x="0" y="0"/>
              <a:ext cx="4390312" cy="2668274"/>
            </a:xfrm>
            <a:custGeom>
              <a:avLst/>
              <a:gdLst/>
              <a:ahLst/>
              <a:cxnLst/>
              <a:rect r="r" b="b" t="t" l="l"/>
              <a:pathLst>
                <a:path h="2668274" w="4390312">
                  <a:moveTo>
                    <a:pt x="4265852" y="2668274"/>
                  </a:moveTo>
                  <a:lnTo>
                    <a:pt x="124460" y="2668274"/>
                  </a:lnTo>
                  <a:cubicBezTo>
                    <a:pt x="55880" y="2668274"/>
                    <a:pt x="0" y="2612394"/>
                    <a:pt x="0" y="2543814"/>
                  </a:cubicBezTo>
                  <a:lnTo>
                    <a:pt x="0" y="124460"/>
                  </a:lnTo>
                  <a:cubicBezTo>
                    <a:pt x="0" y="55880"/>
                    <a:pt x="55880" y="0"/>
                    <a:pt x="124460" y="0"/>
                  </a:cubicBezTo>
                  <a:lnTo>
                    <a:pt x="4265852" y="0"/>
                  </a:lnTo>
                  <a:cubicBezTo>
                    <a:pt x="4334432" y="0"/>
                    <a:pt x="4390312" y="55880"/>
                    <a:pt x="4390312" y="124460"/>
                  </a:cubicBezTo>
                  <a:lnTo>
                    <a:pt x="4390312" y="2543814"/>
                  </a:lnTo>
                  <a:cubicBezTo>
                    <a:pt x="4390312" y="2612394"/>
                    <a:pt x="4334432" y="2668274"/>
                    <a:pt x="4265852" y="2668274"/>
                  </a:cubicBezTo>
                  <a:close/>
                </a:path>
              </a:pathLst>
            </a:custGeom>
            <a:solidFill>
              <a:srgbClr val="2D2F30">
                <a:alpha val="30980"/>
              </a:srgbClr>
            </a:solidFill>
          </p:spPr>
        </p:sp>
      </p:grpSp>
      <p:grpSp>
        <p:nvGrpSpPr>
          <p:cNvPr name="Group 7" id="7"/>
          <p:cNvGrpSpPr/>
          <p:nvPr/>
        </p:nvGrpSpPr>
        <p:grpSpPr>
          <a:xfrm rot="0">
            <a:off x="8065526" y="1792161"/>
            <a:ext cx="9900763" cy="5925112"/>
            <a:chOff x="0" y="0"/>
            <a:chExt cx="1358175" cy="812800"/>
          </a:xfrm>
        </p:grpSpPr>
        <p:sp>
          <p:nvSpPr>
            <p:cNvPr name="Freeform 8" id="8"/>
            <p:cNvSpPr/>
            <p:nvPr/>
          </p:nvSpPr>
          <p:spPr>
            <a:xfrm flipH="false" flipV="false" rot="0">
              <a:off x="0" y="0"/>
              <a:ext cx="1358175" cy="812800"/>
            </a:xfrm>
            <a:custGeom>
              <a:avLst/>
              <a:gdLst/>
              <a:ahLst/>
              <a:cxnLst/>
              <a:rect r="r" b="b" t="t" l="l"/>
              <a:pathLst>
                <a:path h="812800" w="1358175">
                  <a:moveTo>
                    <a:pt x="17985" y="0"/>
                  </a:moveTo>
                  <a:lnTo>
                    <a:pt x="1340190" y="0"/>
                  </a:lnTo>
                  <a:cubicBezTo>
                    <a:pt x="1344960" y="0"/>
                    <a:pt x="1349535" y="1895"/>
                    <a:pt x="1352908" y="5268"/>
                  </a:cubicBezTo>
                  <a:cubicBezTo>
                    <a:pt x="1356280" y="8640"/>
                    <a:pt x="1358175" y="13215"/>
                    <a:pt x="1358175" y="17985"/>
                  </a:cubicBezTo>
                  <a:lnTo>
                    <a:pt x="1358175" y="794815"/>
                  </a:lnTo>
                  <a:cubicBezTo>
                    <a:pt x="1358175" y="804748"/>
                    <a:pt x="1350123" y="812800"/>
                    <a:pt x="1340190" y="812800"/>
                  </a:cubicBezTo>
                  <a:lnTo>
                    <a:pt x="17985" y="812800"/>
                  </a:lnTo>
                  <a:cubicBezTo>
                    <a:pt x="8052" y="812800"/>
                    <a:pt x="0" y="804748"/>
                    <a:pt x="0" y="794815"/>
                  </a:cubicBezTo>
                  <a:lnTo>
                    <a:pt x="0" y="17985"/>
                  </a:lnTo>
                  <a:cubicBezTo>
                    <a:pt x="0" y="8052"/>
                    <a:pt x="8052" y="0"/>
                    <a:pt x="17985" y="0"/>
                  </a:cubicBezTo>
                  <a:close/>
                </a:path>
              </a:pathLst>
            </a:custGeom>
            <a:blipFill>
              <a:blip r:embed="rId2"/>
              <a:stretch>
                <a:fillRect l="-8960" t="0" r="-8960" b="0"/>
              </a:stretch>
            </a:blipFill>
          </p:spPr>
        </p:sp>
      </p:grpSp>
      <p:sp>
        <p:nvSpPr>
          <p:cNvPr name="AutoShape 9" id="9"/>
          <p:cNvSpPr/>
          <p:nvPr/>
        </p:nvSpPr>
        <p:spPr>
          <a:xfrm>
            <a:off x="674362" y="1494613"/>
            <a:ext cx="2050229" cy="0"/>
          </a:xfrm>
          <a:prstGeom prst="line">
            <a:avLst/>
          </a:prstGeom>
          <a:ln cap="flat" w="85725">
            <a:solidFill>
              <a:srgbClr val="365679"/>
            </a:solidFill>
            <a:prstDash val="solid"/>
            <a:headEnd type="none" len="sm" w="sm"/>
            <a:tailEnd type="none" len="sm" w="sm"/>
          </a:ln>
        </p:spPr>
      </p:sp>
      <p:grpSp>
        <p:nvGrpSpPr>
          <p:cNvPr name="Group 10" id="10"/>
          <p:cNvGrpSpPr/>
          <p:nvPr/>
        </p:nvGrpSpPr>
        <p:grpSpPr>
          <a:xfrm rot="0">
            <a:off x="914616" y="8105342"/>
            <a:ext cx="2879231" cy="823305"/>
            <a:chOff x="0" y="0"/>
            <a:chExt cx="1584993" cy="453222"/>
          </a:xfrm>
        </p:grpSpPr>
        <p:sp>
          <p:nvSpPr>
            <p:cNvPr name="Freeform 11" id="11"/>
            <p:cNvSpPr/>
            <p:nvPr/>
          </p:nvSpPr>
          <p:spPr>
            <a:xfrm flipH="false" flipV="false" rot="0">
              <a:off x="0" y="0"/>
              <a:ext cx="1584993" cy="453222"/>
            </a:xfrm>
            <a:custGeom>
              <a:avLst/>
              <a:gdLst/>
              <a:ahLst/>
              <a:cxnLst/>
              <a:rect r="r" b="b" t="t" l="l"/>
              <a:pathLst>
                <a:path h="453222" w="1584993">
                  <a:moveTo>
                    <a:pt x="1381793" y="0"/>
                  </a:moveTo>
                  <a:cubicBezTo>
                    <a:pt x="1494017" y="0"/>
                    <a:pt x="1584993" y="101457"/>
                    <a:pt x="1584993" y="226611"/>
                  </a:cubicBezTo>
                  <a:cubicBezTo>
                    <a:pt x="1584993" y="351765"/>
                    <a:pt x="1494017" y="453222"/>
                    <a:pt x="1381793" y="453222"/>
                  </a:cubicBezTo>
                  <a:lnTo>
                    <a:pt x="203200" y="453222"/>
                  </a:lnTo>
                  <a:cubicBezTo>
                    <a:pt x="90976" y="453222"/>
                    <a:pt x="0" y="351765"/>
                    <a:pt x="0" y="226611"/>
                  </a:cubicBezTo>
                  <a:cubicBezTo>
                    <a:pt x="0" y="101457"/>
                    <a:pt x="90976" y="0"/>
                    <a:pt x="203200" y="0"/>
                  </a:cubicBezTo>
                  <a:close/>
                </a:path>
              </a:pathLst>
            </a:custGeom>
            <a:solidFill>
              <a:srgbClr val="2B485F"/>
            </a:solidFill>
          </p:spPr>
        </p:sp>
        <p:sp>
          <p:nvSpPr>
            <p:cNvPr name="TextBox 12" id="12"/>
            <p:cNvSpPr txBox="true"/>
            <p:nvPr/>
          </p:nvSpPr>
          <p:spPr>
            <a:xfrm>
              <a:off x="0" y="-66675"/>
              <a:ext cx="1584993" cy="519897"/>
            </a:xfrm>
            <a:prstGeom prst="rect">
              <a:avLst/>
            </a:prstGeom>
          </p:spPr>
          <p:txBody>
            <a:bodyPr anchor="ctr" rtlCol="false" tIns="50800" lIns="50800" bIns="50800" rIns="50800"/>
            <a:lstStyle/>
            <a:p>
              <a:pPr algn="ctr">
                <a:lnSpc>
                  <a:spcPts val="3640"/>
                </a:lnSpc>
              </a:pPr>
            </a:p>
          </p:txBody>
        </p:sp>
      </p:grpSp>
      <p:sp>
        <p:nvSpPr>
          <p:cNvPr name="TextBox 13" id="13"/>
          <p:cNvSpPr txBox="true"/>
          <p:nvPr/>
        </p:nvSpPr>
        <p:spPr>
          <a:xfrm rot="0">
            <a:off x="674362" y="452008"/>
            <a:ext cx="8229384" cy="1042605"/>
          </a:xfrm>
          <a:prstGeom prst="rect">
            <a:avLst/>
          </a:prstGeom>
        </p:spPr>
        <p:txBody>
          <a:bodyPr anchor="t" rtlCol="false" tIns="0" lIns="0" bIns="0" rIns="0">
            <a:spAutoFit/>
          </a:bodyPr>
          <a:lstStyle/>
          <a:p>
            <a:pPr algn="l">
              <a:lnSpc>
                <a:spcPts val="8326"/>
              </a:lnSpc>
            </a:pPr>
            <a:r>
              <a:rPr lang="en-US" sz="6405" spc="153">
                <a:solidFill>
                  <a:srgbClr val="365679"/>
                </a:solidFill>
                <a:latin typeface="League Spartan"/>
                <a:ea typeface="League Spartan"/>
                <a:cs typeface="League Spartan"/>
                <a:sym typeface="League Spartan"/>
              </a:rPr>
              <a:t>Halaman Login</a:t>
            </a:r>
          </a:p>
        </p:txBody>
      </p:sp>
      <p:sp>
        <p:nvSpPr>
          <p:cNvPr name="TextBox 14" id="14"/>
          <p:cNvSpPr txBox="true"/>
          <p:nvPr/>
        </p:nvSpPr>
        <p:spPr>
          <a:xfrm rot="0">
            <a:off x="356493" y="3332350"/>
            <a:ext cx="6874708" cy="3181985"/>
          </a:xfrm>
          <a:prstGeom prst="rect">
            <a:avLst/>
          </a:prstGeom>
        </p:spPr>
        <p:txBody>
          <a:bodyPr anchor="t" rtlCol="false" tIns="0" lIns="0" bIns="0" rIns="0">
            <a:spAutoFit/>
          </a:bodyPr>
          <a:lstStyle/>
          <a:p>
            <a:pPr algn="ctr">
              <a:lnSpc>
                <a:spcPts val="3640"/>
              </a:lnSpc>
            </a:pPr>
            <a:r>
              <a:rPr lang="en-US" b="true" sz="2600" spc="309">
                <a:solidFill>
                  <a:srgbClr val="000000"/>
                </a:solidFill>
                <a:latin typeface="Montserrat Bold"/>
                <a:ea typeface="Montserrat Bold"/>
                <a:cs typeface="Montserrat Bold"/>
                <a:sym typeface="Montserrat Bold"/>
              </a:rPr>
              <a:t>Pada halaman Login owner atau petugas diminta untuk meng inputkan ID dan Password mereka, dimana hanya ID dan Pasword yang sudah terdaftar yang bisa masuk ke dalam dashboard owner atau petugas. </a:t>
            </a:r>
          </a:p>
        </p:txBody>
      </p:sp>
      <p:sp>
        <p:nvSpPr>
          <p:cNvPr name="TextBox 15" id="15"/>
          <p:cNvSpPr txBox="true"/>
          <p:nvPr/>
        </p:nvSpPr>
        <p:spPr>
          <a:xfrm rot="0">
            <a:off x="914616" y="8328259"/>
            <a:ext cx="2871424" cy="406045"/>
          </a:xfrm>
          <a:prstGeom prst="rect">
            <a:avLst/>
          </a:prstGeom>
        </p:spPr>
        <p:txBody>
          <a:bodyPr anchor="t" rtlCol="false" tIns="0" lIns="0" bIns="0" rIns="0">
            <a:spAutoFit/>
          </a:bodyPr>
          <a:lstStyle/>
          <a:p>
            <a:pPr algn="ctr">
              <a:lnSpc>
                <a:spcPts val="3283"/>
              </a:lnSpc>
            </a:pPr>
            <a:r>
              <a:rPr lang="en-US" sz="2525" spc="149">
                <a:solidFill>
                  <a:srgbClr val="FFFFFF"/>
                </a:solidFill>
                <a:latin typeface="League Spartan"/>
                <a:ea typeface="League Spartan"/>
                <a:cs typeface="League Spartan"/>
                <a:sym typeface="League Spartan"/>
              </a:rPr>
              <a:t>CONTINUE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1394270"/>
            <a:ext cx="11601467" cy="7050956"/>
            <a:chOff x="0" y="0"/>
            <a:chExt cx="4390312" cy="2668274"/>
          </a:xfrm>
        </p:grpSpPr>
        <p:sp>
          <p:nvSpPr>
            <p:cNvPr name="Freeform 3" id="3"/>
            <p:cNvSpPr/>
            <p:nvPr/>
          </p:nvSpPr>
          <p:spPr>
            <a:xfrm flipH="false" flipV="false" rot="0">
              <a:off x="0" y="0"/>
              <a:ext cx="4390312" cy="2668274"/>
            </a:xfrm>
            <a:custGeom>
              <a:avLst/>
              <a:gdLst/>
              <a:ahLst/>
              <a:cxnLst/>
              <a:rect r="r" b="b" t="t" l="l"/>
              <a:pathLst>
                <a:path h="2668274" w="4390312">
                  <a:moveTo>
                    <a:pt x="4265852" y="2668274"/>
                  </a:moveTo>
                  <a:lnTo>
                    <a:pt x="124460" y="2668274"/>
                  </a:lnTo>
                  <a:cubicBezTo>
                    <a:pt x="55880" y="2668274"/>
                    <a:pt x="0" y="2612394"/>
                    <a:pt x="0" y="2543814"/>
                  </a:cubicBezTo>
                  <a:lnTo>
                    <a:pt x="0" y="124460"/>
                  </a:lnTo>
                  <a:cubicBezTo>
                    <a:pt x="0" y="55880"/>
                    <a:pt x="55880" y="0"/>
                    <a:pt x="124460" y="0"/>
                  </a:cubicBezTo>
                  <a:lnTo>
                    <a:pt x="4265852" y="0"/>
                  </a:lnTo>
                  <a:cubicBezTo>
                    <a:pt x="4334432" y="0"/>
                    <a:pt x="4390312" y="55880"/>
                    <a:pt x="4390312" y="124460"/>
                  </a:cubicBezTo>
                  <a:lnTo>
                    <a:pt x="4390312" y="2543814"/>
                  </a:lnTo>
                  <a:cubicBezTo>
                    <a:pt x="4390312" y="2612394"/>
                    <a:pt x="4334432" y="2668274"/>
                    <a:pt x="4265852" y="2668274"/>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113136" y="2486872"/>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90650" y="1372797"/>
            <a:ext cx="12072083" cy="6737127"/>
            <a:chOff x="0" y="0"/>
            <a:chExt cx="3179479" cy="1774387"/>
          </a:xfrm>
        </p:grpSpPr>
        <p:sp>
          <p:nvSpPr>
            <p:cNvPr name="Freeform 12" id="12"/>
            <p:cNvSpPr/>
            <p:nvPr/>
          </p:nvSpPr>
          <p:spPr>
            <a:xfrm flipH="false" flipV="false" rot="0">
              <a:off x="0" y="0"/>
              <a:ext cx="3179479" cy="1774387"/>
            </a:xfrm>
            <a:custGeom>
              <a:avLst/>
              <a:gdLst/>
              <a:ahLst/>
              <a:cxnLst/>
              <a:rect r="r" b="b" t="t" l="l"/>
              <a:pathLst>
                <a:path h="1774387" w="3179479">
                  <a:moveTo>
                    <a:pt x="32065" y="0"/>
                  </a:moveTo>
                  <a:lnTo>
                    <a:pt x="3147414" y="0"/>
                  </a:lnTo>
                  <a:cubicBezTo>
                    <a:pt x="3165123" y="0"/>
                    <a:pt x="3179479" y="14356"/>
                    <a:pt x="3179479" y="32065"/>
                  </a:cubicBezTo>
                  <a:lnTo>
                    <a:pt x="3179479" y="1742322"/>
                  </a:lnTo>
                  <a:cubicBezTo>
                    <a:pt x="3179479" y="1750826"/>
                    <a:pt x="3176101" y="1758982"/>
                    <a:pt x="3170087" y="1764996"/>
                  </a:cubicBezTo>
                  <a:cubicBezTo>
                    <a:pt x="3164074" y="1771009"/>
                    <a:pt x="3155918" y="1774387"/>
                    <a:pt x="3147414" y="1774387"/>
                  </a:cubicBezTo>
                  <a:lnTo>
                    <a:pt x="32065" y="1774387"/>
                  </a:lnTo>
                  <a:cubicBezTo>
                    <a:pt x="14356" y="1774387"/>
                    <a:pt x="0" y="1760031"/>
                    <a:pt x="0" y="1742322"/>
                  </a:cubicBezTo>
                  <a:lnTo>
                    <a:pt x="0" y="32065"/>
                  </a:lnTo>
                  <a:cubicBezTo>
                    <a:pt x="0" y="14356"/>
                    <a:pt x="14356" y="0"/>
                    <a:pt x="32065" y="0"/>
                  </a:cubicBezTo>
                  <a:close/>
                </a:path>
              </a:pathLst>
            </a:custGeom>
            <a:solidFill>
              <a:srgbClr val="2B485F"/>
            </a:solidFill>
          </p:spPr>
        </p:sp>
        <p:sp>
          <p:nvSpPr>
            <p:cNvPr name="TextBox 13" id="13"/>
            <p:cNvSpPr txBox="true"/>
            <p:nvPr/>
          </p:nvSpPr>
          <p:spPr>
            <a:xfrm>
              <a:off x="0" y="-66675"/>
              <a:ext cx="3179479" cy="1841062"/>
            </a:xfrm>
            <a:prstGeom prst="rect">
              <a:avLst/>
            </a:prstGeom>
          </p:spPr>
          <p:txBody>
            <a:bodyPr anchor="ctr" rtlCol="false" tIns="50800" lIns="50800" bIns="50800" rIns="50800"/>
            <a:lstStyle/>
            <a:p>
              <a:pPr algn="ctr">
                <a:lnSpc>
                  <a:spcPts val="3640"/>
                </a:lnSpc>
              </a:pPr>
            </a:p>
            <a:p>
              <a:pPr algn="ctr">
                <a:lnSpc>
                  <a:spcPts val="3640"/>
                </a:lnSpc>
              </a:pPr>
            </a:p>
          </p:txBody>
        </p:sp>
      </p:grpSp>
      <p:grpSp>
        <p:nvGrpSpPr>
          <p:cNvPr name="Group 14" id="14"/>
          <p:cNvGrpSpPr/>
          <p:nvPr/>
        </p:nvGrpSpPr>
        <p:grpSpPr>
          <a:xfrm rot="0">
            <a:off x="308532" y="1746993"/>
            <a:ext cx="11171002" cy="5865037"/>
            <a:chOff x="0" y="0"/>
            <a:chExt cx="1678186" cy="881087"/>
          </a:xfrm>
        </p:grpSpPr>
        <p:sp>
          <p:nvSpPr>
            <p:cNvPr name="Freeform 15" id="15"/>
            <p:cNvSpPr/>
            <p:nvPr/>
          </p:nvSpPr>
          <p:spPr>
            <a:xfrm flipH="false" flipV="false" rot="0">
              <a:off x="0" y="0"/>
              <a:ext cx="1678186" cy="881087"/>
            </a:xfrm>
            <a:custGeom>
              <a:avLst/>
              <a:gdLst/>
              <a:ahLst/>
              <a:cxnLst/>
              <a:rect r="r" b="b" t="t" l="l"/>
              <a:pathLst>
                <a:path h="881087" w="1678186">
                  <a:moveTo>
                    <a:pt x="24949" y="0"/>
                  </a:moveTo>
                  <a:lnTo>
                    <a:pt x="1653237" y="0"/>
                  </a:lnTo>
                  <a:cubicBezTo>
                    <a:pt x="1659854" y="0"/>
                    <a:pt x="1666200" y="2629"/>
                    <a:pt x="1670879" y="7307"/>
                  </a:cubicBezTo>
                  <a:cubicBezTo>
                    <a:pt x="1675558" y="11986"/>
                    <a:pt x="1678186" y="18332"/>
                    <a:pt x="1678186" y="24949"/>
                  </a:cubicBezTo>
                  <a:lnTo>
                    <a:pt x="1678186" y="856137"/>
                  </a:lnTo>
                  <a:cubicBezTo>
                    <a:pt x="1678186" y="862754"/>
                    <a:pt x="1675558" y="869100"/>
                    <a:pt x="1670879" y="873779"/>
                  </a:cubicBezTo>
                  <a:cubicBezTo>
                    <a:pt x="1666200" y="878458"/>
                    <a:pt x="1659854" y="881087"/>
                    <a:pt x="1653237" y="881087"/>
                  </a:cubicBezTo>
                  <a:lnTo>
                    <a:pt x="24949" y="881087"/>
                  </a:lnTo>
                  <a:cubicBezTo>
                    <a:pt x="18332" y="881087"/>
                    <a:pt x="11986" y="878458"/>
                    <a:pt x="7307" y="873779"/>
                  </a:cubicBezTo>
                  <a:cubicBezTo>
                    <a:pt x="2629" y="869100"/>
                    <a:pt x="0" y="862754"/>
                    <a:pt x="0" y="856137"/>
                  </a:cubicBezTo>
                  <a:lnTo>
                    <a:pt x="0" y="24949"/>
                  </a:lnTo>
                  <a:cubicBezTo>
                    <a:pt x="0" y="18332"/>
                    <a:pt x="2629" y="11986"/>
                    <a:pt x="7307" y="7307"/>
                  </a:cubicBezTo>
                  <a:cubicBezTo>
                    <a:pt x="11986" y="2629"/>
                    <a:pt x="18332" y="0"/>
                    <a:pt x="24949" y="0"/>
                  </a:cubicBezTo>
                  <a:close/>
                </a:path>
              </a:pathLst>
            </a:custGeom>
            <a:blipFill>
              <a:blip r:embed="rId2"/>
              <a:stretch>
                <a:fillRect l="-1854" t="0" r="-1854" b="0"/>
              </a:stretch>
            </a:blipFill>
          </p:spPr>
        </p:sp>
      </p:grpSp>
      <p:sp>
        <p:nvSpPr>
          <p:cNvPr name="TextBox 16" id="16"/>
          <p:cNvSpPr txBox="true"/>
          <p:nvPr/>
        </p:nvSpPr>
        <p:spPr>
          <a:xfrm rot="0">
            <a:off x="12113136" y="234910"/>
            <a:ext cx="6931946" cy="2209100"/>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Halaman</a:t>
            </a:r>
          </a:p>
          <a:p>
            <a:pPr algn="l">
              <a:lnSpc>
                <a:spcPts val="8846"/>
              </a:lnSpc>
            </a:pPr>
            <a:r>
              <a:rPr lang="en-US" sz="6805" spc="163">
                <a:solidFill>
                  <a:srgbClr val="365679"/>
                </a:solidFill>
                <a:latin typeface="League Spartan"/>
                <a:ea typeface="League Spartan"/>
                <a:cs typeface="League Spartan"/>
                <a:sym typeface="League Spartan"/>
              </a:rPr>
              <a:t>Check-in</a:t>
            </a:r>
          </a:p>
        </p:txBody>
      </p:sp>
      <p:sp>
        <p:nvSpPr>
          <p:cNvPr name="TextBox 17" id="17"/>
          <p:cNvSpPr txBox="true"/>
          <p:nvPr/>
        </p:nvSpPr>
        <p:spPr>
          <a:xfrm rot="0">
            <a:off x="12113136" y="2881971"/>
            <a:ext cx="5951194" cy="6170295"/>
          </a:xfrm>
          <a:prstGeom prst="rect">
            <a:avLst/>
          </a:prstGeom>
        </p:spPr>
        <p:txBody>
          <a:bodyPr anchor="t" rtlCol="false" tIns="0" lIns="0" bIns="0" rIns="0">
            <a:spAutoFit/>
          </a:bodyPr>
          <a:lstStyle/>
          <a:p>
            <a:pPr algn="ctr">
              <a:lnSpc>
                <a:spcPts val="3780"/>
              </a:lnSpc>
            </a:pPr>
            <a:r>
              <a:rPr lang="en-US" b="true" sz="2700" spc="321">
                <a:solidFill>
                  <a:srgbClr val="000000"/>
                </a:solidFill>
                <a:latin typeface="Montserrat Bold"/>
                <a:ea typeface="Montserrat Bold"/>
                <a:cs typeface="Montserrat Bold"/>
                <a:sym typeface="Montserrat Bold"/>
              </a:rPr>
              <a:t>Halaman check-in digunakan untuk menginput data pelanggan yang akan melakukan pemesanan hotel. Terdapat lima inputan, yaitu NIK, Nama Pelanggan, Lokasi Lantai (1-4), Kategori Kamar, dan Durasi Check-in. Halaman ini tersedia di dashboard pemilik dan petugas.</a:t>
            </a:r>
          </a:p>
          <a:p>
            <a:pPr algn="l">
              <a:lnSpc>
                <a:spcPts val="378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1619856"/>
            <a:ext cx="11657917" cy="6228839"/>
            <a:chOff x="0" y="0"/>
            <a:chExt cx="4485367" cy="2396537"/>
          </a:xfrm>
        </p:grpSpPr>
        <p:sp>
          <p:nvSpPr>
            <p:cNvPr name="Freeform 3" id="3"/>
            <p:cNvSpPr/>
            <p:nvPr/>
          </p:nvSpPr>
          <p:spPr>
            <a:xfrm flipH="false" flipV="false" rot="0">
              <a:off x="0" y="0"/>
              <a:ext cx="4485367" cy="2396537"/>
            </a:xfrm>
            <a:custGeom>
              <a:avLst/>
              <a:gdLst/>
              <a:ahLst/>
              <a:cxnLst/>
              <a:rect r="r" b="b" t="t" l="l"/>
              <a:pathLst>
                <a:path h="2396537" w="4485367">
                  <a:moveTo>
                    <a:pt x="4360907" y="2396537"/>
                  </a:moveTo>
                  <a:lnTo>
                    <a:pt x="124460" y="2396537"/>
                  </a:lnTo>
                  <a:cubicBezTo>
                    <a:pt x="55880" y="2396537"/>
                    <a:pt x="0" y="2340657"/>
                    <a:pt x="0" y="2272077"/>
                  </a:cubicBezTo>
                  <a:lnTo>
                    <a:pt x="0" y="124460"/>
                  </a:lnTo>
                  <a:cubicBezTo>
                    <a:pt x="0" y="55880"/>
                    <a:pt x="55880" y="0"/>
                    <a:pt x="124460" y="0"/>
                  </a:cubicBezTo>
                  <a:lnTo>
                    <a:pt x="4360907" y="0"/>
                  </a:lnTo>
                  <a:cubicBezTo>
                    <a:pt x="4429487" y="0"/>
                    <a:pt x="4485367" y="55880"/>
                    <a:pt x="4485367" y="124460"/>
                  </a:cubicBezTo>
                  <a:lnTo>
                    <a:pt x="4485367" y="2272077"/>
                  </a:lnTo>
                  <a:cubicBezTo>
                    <a:pt x="4485367" y="2340657"/>
                    <a:pt x="4429487" y="2396537"/>
                    <a:pt x="4360907" y="2396537"/>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255341" y="3438322"/>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1619856"/>
            <a:ext cx="12090872" cy="5921833"/>
            <a:chOff x="0" y="0"/>
            <a:chExt cx="3184427" cy="1559660"/>
          </a:xfrm>
        </p:grpSpPr>
        <p:sp>
          <p:nvSpPr>
            <p:cNvPr name="Freeform 12" id="12"/>
            <p:cNvSpPr/>
            <p:nvPr/>
          </p:nvSpPr>
          <p:spPr>
            <a:xfrm flipH="false" flipV="false" rot="0">
              <a:off x="0" y="0"/>
              <a:ext cx="3184427" cy="1559660"/>
            </a:xfrm>
            <a:custGeom>
              <a:avLst/>
              <a:gdLst/>
              <a:ahLst/>
              <a:cxnLst/>
              <a:rect r="r" b="b" t="t" l="l"/>
              <a:pathLst>
                <a:path h="1559660" w="3184427">
                  <a:moveTo>
                    <a:pt x="32016" y="0"/>
                  </a:moveTo>
                  <a:lnTo>
                    <a:pt x="3152412" y="0"/>
                  </a:lnTo>
                  <a:cubicBezTo>
                    <a:pt x="3170093" y="0"/>
                    <a:pt x="3184427" y="14334"/>
                    <a:pt x="3184427" y="32016"/>
                  </a:cubicBezTo>
                  <a:lnTo>
                    <a:pt x="3184427" y="1527644"/>
                  </a:lnTo>
                  <a:cubicBezTo>
                    <a:pt x="3184427" y="1536135"/>
                    <a:pt x="3181054" y="1544279"/>
                    <a:pt x="3175050" y="1550283"/>
                  </a:cubicBezTo>
                  <a:cubicBezTo>
                    <a:pt x="3169046" y="1556287"/>
                    <a:pt x="3160903" y="1559660"/>
                    <a:pt x="3152412" y="1559660"/>
                  </a:cubicBezTo>
                  <a:lnTo>
                    <a:pt x="32016" y="1559660"/>
                  </a:lnTo>
                  <a:cubicBezTo>
                    <a:pt x="14334" y="1559660"/>
                    <a:pt x="0" y="1545326"/>
                    <a:pt x="0" y="1527644"/>
                  </a:cubicBezTo>
                  <a:lnTo>
                    <a:pt x="0" y="32016"/>
                  </a:lnTo>
                  <a:cubicBezTo>
                    <a:pt x="0" y="23525"/>
                    <a:pt x="3373" y="15381"/>
                    <a:pt x="9377" y="9377"/>
                  </a:cubicBezTo>
                  <a:cubicBezTo>
                    <a:pt x="15381" y="3373"/>
                    <a:pt x="23525" y="0"/>
                    <a:pt x="32016" y="0"/>
                  </a:cubicBezTo>
                  <a:close/>
                </a:path>
              </a:pathLst>
            </a:custGeom>
            <a:solidFill>
              <a:srgbClr val="2B485F"/>
            </a:solidFill>
          </p:spPr>
        </p:sp>
        <p:sp>
          <p:nvSpPr>
            <p:cNvPr name="TextBox 13" id="13"/>
            <p:cNvSpPr txBox="true"/>
            <p:nvPr/>
          </p:nvSpPr>
          <p:spPr>
            <a:xfrm>
              <a:off x="0" y="-66675"/>
              <a:ext cx="3184427" cy="1626335"/>
            </a:xfrm>
            <a:prstGeom prst="rect">
              <a:avLst/>
            </a:prstGeom>
          </p:spPr>
          <p:txBody>
            <a:bodyPr anchor="ctr" rtlCol="false" tIns="50800" lIns="50800" bIns="50800" rIns="50800"/>
            <a:lstStyle/>
            <a:p>
              <a:pPr algn="ctr">
                <a:lnSpc>
                  <a:spcPts val="3640"/>
                </a:lnSpc>
              </a:pPr>
            </a:p>
            <a:p>
              <a:pPr algn="ctr">
                <a:lnSpc>
                  <a:spcPts val="3640"/>
                </a:lnSpc>
              </a:pPr>
            </a:p>
          </p:txBody>
        </p:sp>
      </p:grpSp>
      <p:sp>
        <p:nvSpPr>
          <p:cNvPr name="Freeform 14" id="14"/>
          <p:cNvSpPr/>
          <p:nvPr/>
        </p:nvSpPr>
        <p:spPr>
          <a:xfrm flipH="false" flipV="false" rot="0">
            <a:off x="828644" y="1864690"/>
            <a:ext cx="10783456" cy="5432166"/>
          </a:xfrm>
          <a:custGeom>
            <a:avLst/>
            <a:gdLst/>
            <a:ahLst/>
            <a:cxnLst/>
            <a:rect r="r" b="b" t="t" l="l"/>
            <a:pathLst>
              <a:path h="5432166" w="10783456">
                <a:moveTo>
                  <a:pt x="0" y="0"/>
                </a:moveTo>
                <a:lnTo>
                  <a:pt x="10783456" y="0"/>
                </a:lnTo>
                <a:lnTo>
                  <a:pt x="10783456" y="5432166"/>
                </a:lnTo>
                <a:lnTo>
                  <a:pt x="0" y="5432166"/>
                </a:lnTo>
                <a:lnTo>
                  <a:pt x="0" y="0"/>
                </a:lnTo>
                <a:close/>
              </a:path>
            </a:pathLst>
          </a:custGeom>
          <a:blipFill>
            <a:blip r:embed="rId2"/>
            <a:stretch>
              <a:fillRect l="0" t="0" r="0" b="0"/>
            </a:stretch>
          </a:blipFill>
        </p:spPr>
      </p:sp>
      <p:sp>
        <p:nvSpPr>
          <p:cNvPr name="TextBox 15" id="15"/>
          <p:cNvSpPr txBox="true"/>
          <p:nvPr/>
        </p:nvSpPr>
        <p:spPr>
          <a:xfrm rot="0">
            <a:off x="12255341" y="213540"/>
            <a:ext cx="7302534" cy="3267645"/>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Halaman</a:t>
            </a:r>
          </a:p>
          <a:p>
            <a:pPr algn="l">
              <a:lnSpc>
                <a:spcPts val="8586"/>
              </a:lnSpc>
            </a:pPr>
            <a:r>
              <a:rPr lang="en-US" sz="6605" spc="158">
                <a:solidFill>
                  <a:srgbClr val="365679"/>
                </a:solidFill>
                <a:latin typeface="League Spartan"/>
                <a:ea typeface="League Spartan"/>
                <a:cs typeface="League Spartan"/>
                <a:sym typeface="League Spartan"/>
              </a:rPr>
              <a:t>Daftar </a:t>
            </a:r>
          </a:p>
          <a:p>
            <a:pPr algn="l">
              <a:lnSpc>
                <a:spcPts val="8586"/>
              </a:lnSpc>
            </a:pPr>
            <a:r>
              <a:rPr lang="en-US" sz="6605" spc="158">
                <a:solidFill>
                  <a:srgbClr val="365679"/>
                </a:solidFill>
                <a:latin typeface="League Spartan"/>
                <a:ea typeface="League Spartan"/>
                <a:cs typeface="League Spartan"/>
                <a:sym typeface="League Spartan"/>
              </a:rPr>
              <a:t>Booking</a:t>
            </a:r>
          </a:p>
        </p:txBody>
      </p:sp>
      <p:sp>
        <p:nvSpPr>
          <p:cNvPr name="TextBox 16" id="16"/>
          <p:cNvSpPr txBox="true"/>
          <p:nvPr/>
        </p:nvSpPr>
        <p:spPr>
          <a:xfrm rot="0">
            <a:off x="12255341" y="3873544"/>
            <a:ext cx="5951194" cy="5217795"/>
          </a:xfrm>
          <a:prstGeom prst="rect">
            <a:avLst/>
          </a:prstGeom>
        </p:spPr>
        <p:txBody>
          <a:bodyPr anchor="t" rtlCol="false" tIns="0" lIns="0" bIns="0" rIns="0">
            <a:spAutoFit/>
          </a:bodyPr>
          <a:lstStyle/>
          <a:p>
            <a:pPr algn="ctr">
              <a:lnSpc>
                <a:spcPts val="3780"/>
              </a:lnSpc>
            </a:pPr>
            <a:r>
              <a:rPr lang="en-US" b="true" sz="2700" spc="321">
                <a:solidFill>
                  <a:srgbClr val="000000"/>
                </a:solidFill>
                <a:latin typeface="Montserrat Bold"/>
                <a:ea typeface="Montserrat Bold"/>
                <a:cs typeface="Montserrat Bold"/>
                <a:sym typeface="Montserrat Bold"/>
              </a:rPr>
              <a:t>Halaman daftar booking digunakan untuk manajemen booking, di mana pengguna dapat melihat daftar booking yang tersedia serta melakukan proses checkout. Halaman ini dapat diakses melalui dashboard owner maupun petugas.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22627" y="1590988"/>
            <a:ext cx="2050229" cy="0"/>
          </a:xfrm>
          <a:prstGeom prst="line">
            <a:avLst/>
          </a:prstGeom>
          <a:ln cap="flat" w="85725">
            <a:solidFill>
              <a:srgbClr val="365679"/>
            </a:solidFill>
            <a:prstDash val="solid"/>
            <a:headEnd type="none" len="sm" w="sm"/>
            <a:tailEnd type="none" len="sm" w="sm"/>
          </a:ln>
        </p:spPr>
      </p:sp>
      <p:grpSp>
        <p:nvGrpSpPr>
          <p:cNvPr name="Group 3" id="3"/>
          <p:cNvGrpSpPr/>
          <p:nvPr/>
        </p:nvGrpSpPr>
        <p:grpSpPr>
          <a:xfrm rot="0">
            <a:off x="9782065" y="201676"/>
            <a:ext cx="6991321" cy="9912383"/>
            <a:chOff x="0" y="0"/>
            <a:chExt cx="1841336" cy="2610669"/>
          </a:xfrm>
        </p:grpSpPr>
        <p:sp>
          <p:nvSpPr>
            <p:cNvPr name="Freeform 4" id="4"/>
            <p:cNvSpPr/>
            <p:nvPr/>
          </p:nvSpPr>
          <p:spPr>
            <a:xfrm flipH="false" flipV="false" rot="0">
              <a:off x="0" y="0"/>
              <a:ext cx="1841335" cy="2610669"/>
            </a:xfrm>
            <a:custGeom>
              <a:avLst/>
              <a:gdLst/>
              <a:ahLst/>
              <a:cxnLst/>
              <a:rect r="r" b="b" t="t" l="l"/>
              <a:pathLst>
                <a:path h="2610669" w="1841335">
                  <a:moveTo>
                    <a:pt x="48724" y="0"/>
                  </a:moveTo>
                  <a:lnTo>
                    <a:pt x="1792612" y="0"/>
                  </a:lnTo>
                  <a:cubicBezTo>
                    <a:pt x="1805534" y="0"/>
                    <a:pt x="1817927" y="5133"/>
                    <a:pt x="1827065" y="14271"/>
                  </a:cubicBezTo>
                  <a:cubicBezTo>
                    <a:pt x="1836202" y="23408"/>
                    <a:pt x="1841335" y="35802"/>
                    <a:pt x="1841335" y="48724"/>
                  </a:cubicBezTo>
                  <a:lnTo>
                    <a:pt x="1841335" y="2561945"/>
                  </a:lnTo>
                  <a:cubicBezTo>
                    <a:pt x="1841335" y="2588854"/>
                    <a:pt x="1819521" y="2610669"/>
                    <a:pt x="1792612" y="2610669"/>
                  </a:cubicBezTo>
                  <a:lnTo>
                    <a:pt x="48724" y="2610669"/>
                  </a:lnTo>
                  <a:cubicBezTo>
                    <a:pt x="35802" y="2610669"/>
                    <a:pt x="23408" y="2605535"/>
                    <a:pt x="14271" y="2596398"/>
                  </a:cubicBezTo>
                  <a:cubicBezTo>
                    <a:pt x="5133" y="2587260"/>
                    <a:pt x="0" y="2574867"/>
                    <a:pt x="0" y="2561945"/>
                  </a:cubicBezTo>
                  <a:lnTo>
                    <a:pt x="0" y="48724"/>
                  </a:lnTo>
                  <a:cubicBezTo>
                    <a:pt x="0" y="35802"/>
                    <a:pt x="5133" y="23408"/>
                    <a:pt x="14271" y="14271"/>
                  </a:cubicBezTo>
                  <a:cubicBezTo>
                    <a:pt x="23408" y="5133"/>
                    <a:pt x="35802" y="0"/>
                    <a:pt x="48724" y="0"/>
                  </a:cubicBezTo>
                  <a:close/>
                </a:path>
              </a:pathLst>
            </a:custGeom>
            <a:solidFill>
              <a:srgbClr val="2B485F"/>
            </a:solidFill>
          </p:spPr>
        </p:sp>
        <p:sp>
          <p:nvSpPr>
            <p:cNvPr name="TextBox 5" id="5"/>
            <p:cNvSpPr txBox="true"/>
            <p:nvPr/>
          </p:nvSpPr>
          <p:spPr>
            <a:xfrm>
              <a:off x="0" y="-66675"/>
              <a:ext cx="1841336" cy="2677344"/>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789868" y="2154091"/>
            <a:ext cx="7375763" cy="6894502"/>
            <a:chOff x="0" y="0"/>
            <a:chExt cx="1942588" cy="1815836"/>
          </a:xfrm>
        </p:grpSpPr>
        <p:sp>
          <p:nvSpPr>
            <p:cNvPr name="Freeform 7" id="7"/>
            <p:cNvSpPr/>
            <p:nvPr/>
          </p:nvSpPr>
          <p:spPr>
            <a:xfrm flipH="false" flipV="false" rot="0">
              <a:off x="0" y="0"/>
              <a:ext cx="1942588" cy="1815836"/>
            </a:xfrm>
            <a:custGeom>
              <a:avLst/>
              <a:gdLst/>
              <a:ahLst/>
              <a:cxnLst/>
              <a:rect r="r" b="b" t="t" l="l"/>
              <a:pathLst>
                <a:path h="1815836" w="1942588">
                  <a:moveTo>
                    <a:pt x="52482" y="0"/>
                  </a:moveTo>
                  <a:lnTo>
                    <a:pt x="1890106" y="0"/>
                  </a:lnTo>
                  <a:cubicBezTo>
                    <a:pt x="1904025" y="0"/>
                    <a:pt x="1917374" y="5529"/>
                    <a:pt x="1927216" y="15372"/>
                  </a:cubicBezTo>
                  <a:cubicBezTo>
                    <a:pt x="1937059" y="25214"/>
                    <a:pt x="1942588" y="38563"/>
                    <a:pt x="1942588" y="52482"/>
                  </a:cubicBezTo>
                  <a:lnTo>
                    <a:pt x="1942588" y="1763354"/>
                  </a:lnTo>
                  <a:cubicBezTo>
                    <a:pt x="1942588" y="1777273"/>
                    <a:pt x="1937059" y="1790622"/>
                    <a:pt x="1927216" y="1800464"/>
                  </a:cubicBezTo>
                  <a:cubicBezTo>
                    <a:pt x="1917374" y="1810307"/>
                    <a:pt x="1904025" y="1815836"/>
                    <a:pt x="1890106" y="1815836"/>
                  </a:cubicBezTo>
                  <a:lnTo>
                    <a:pt x="52482" y="1815836"/>
                  </a:lnTo>
                  <a:cubicBezTo>
                    <a:pt x="38563" y="1815836"/>
                    <a:pt x="25214" y="1810307"/>
                    <a:pt x="15372" y="1800464"/>
                  </a:cubicBezTo>
                  <a:cubicBezTo>
                    <a:pt x="5529" y="1790622"/>
                    <a:pt x="0" y="1777273"/>
                    <a:pt x="0" y="1763354"/>
                  </a:cubicBezTo>
                  <a:lnTo>
                    <a:pt x="0" y="52482"/>
                  </a:lnTo>
                  <a:cubicBezTo>
                    <a:pt x="0" y="38563"/>
                    <a:pt x="5529" y="25214"/>
                    <a:pt x="15372" y="15372"/>
                  </a:cubicBezTo>
                  <a:cubicBezTo>
                    <a:pt x="25214" y="5529"/>
                    <a:pt x="38563" y="0"/>
                    <a:pt x="52482" y="0"/>
                  </a:cubicBezTo>
                  <a:close/>
                </a:path>
              </a:pathLst>
            </a:custGeom>
            <a:solidFill>
              <a:srgbClr val="2B485F"/>
            </a:solidFill>
          </p:spPr>
        </p:sp>
        <p:sp>
          <p:nvSpPr>
            <p:cNvPr name="TextBox 8" id="8"/>
            <p:cNvSpPr txBox="true"/>
            <p:nvPr/>
          </p:nvSpPr>
          <p:spPr>
            <a:xfrm>
              <a:off x="0" y="-66675"/>
              <a:ext cx="1942588" cy="1882511"/>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9915775" y="435031"/>
            <a:ext cx="6723900" cy="9416938"/>
          </a:xfrm>
          <a:custGeom>
            <a:avLst/>
            <a:gdLst/>
            <a:ahLst/>
            <a:cxnLst/>
            <a:rect r="r" b="b" t="t" l="l"/>
            <a:pathLst>
              <a:path h="9416938" w="6723900">
                <a:moveTo>
                  <a:pt x="0" y="0"/>
                </a:moveTo>
                <a:lnTo>
                  <a:pt x="6723900" y="0"/>
                </a:lnTo>
                <a:lnTo>
                  <a:pt x="6723900" y="9416938"/>
                </a:lnTo>
                <a:lnTo>
                  <a:pt x="0" y="9416938"/>
                </a:lnTo>
                <a:lnTo>
                  <a:pt x="0" y="0"/>
                </a:lnTo>
                <a:close/>
              </a:path>
            </a:pathLst>
          </a:custGeom>
          <a:blipFill>
            <a:blip r:embed="rId2"/>
            <a:stretch>
              <a:fillRect l="-1370" t="0" r="-7694" b="0"/>
            </a:stretch>
          </a:blipFill>
        </p:spPr>
      </p:sp>
      <p:sp>
        <p:nvSpPr>
          <p:cNvPr name="TextBox 10" id="10"/>
          <p:cNvSpPr txBox="true"/>
          <p:nvPr/>
        </p:nvSpPr>
        <p:spPr>
          <a:xfrm rot="0">
            <a:off x="922627" y="540128"/>
            <a:ext cx="7110246" cy="1050860"/>
          </a:xfrm>
          <a:prstGeom prst="rect">
            <a:avLst/>
          </a:prstGeom>
        </p:spPr>
        <p:txBody>
          <a:bodyPr anchor="t" rtlCol="false" tIns="0" lIns="0" bIns="0" rIns="0">
            <a:spAutoFit/>
          </a:bodyPr>
          <a:lstStyle/>
          <a:p>
            <a:pPr algn="l">
              <a:lnSpc>
                <a:spcPts val="8456"/>
              </a:lnSpc>
            </a:pPr>
            <a:r>
              <a:rPr lang="en-US" sz="6505" spc="156">
                <a:solidFill>
                  <a:srgbClr val="365679"/>
                </a:solidFill>
                <a:latin typeface="League Spartan"/>
                <a:ea typeface="League Spartan"/>
                <a:cs typeface="League Spartan"/>
                <a:sym typeface="League Spartan"/>
              </a:rPr>
              <a:t>Struk Booking</a:t>
            </a:r>
          </a:p>
        </p:txBody>
      </p:sp>
      <p:sp>
        <p:nvSpPr>
          <p:cNvPr name="TextBox 11" id="11"/>
          <p:cNvSpPr txBox="true"/>
          <p:nvPr/>
        </p:nvSpPr>
        <p:spPr>
          <a:xfrm rot="0">
            <a:off x="1028700" y="3300095"/>
            <a:ext cx="6855518" cy="3639185"/>
          </a:xfrm>
          <a:prstGeom prst="rect">
            <a:avLst/>
          </a:prstGeom>
        </p:spPr>
        <p:txBody>
          <a:bodyPr anchor="t" rtlCol="false" tIns="0" lIns="0" bIns="0" rIns="0">
            <a:spAutoFit/>
          </a:bodyPr>
          <a:lstStyle/>
          <a:p>
            <a:pPr algn="ctr">
              <a:lnSpc>
                <a:spcPts val="3640"/>
              </a:lnSpc>
            </a:pPr>
            <a:r>
              <a:rPr lang="en-US" sz="2600" spc="309">
                <a:solidFill>
                  <a:srgbClr val="FFFFFF"/>
                </a:solidFill>
                <a:latin typeface="Montserrat"/>
                <a:ea typeface="Montserrat"/>
                <a:cs typeface="Montserrat"/>
                <a:sym typeface="Montserrat"/>
              </a:rPr>
              <a:t>Ketika pelanggan melakukan checkout, struk booking akan dicetak untuk menampilkan rincian biaya dan denda. Apabila pelanggan terlambat melakukan checkout, denda akan dikenakan dan harus dibayarkan oleh pelanggan.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817" y="1394270"/>
            <a:ext cx="11601467" cy="7193968"/>
            <a:chOff x="0" y="0"/>
            <a:chExt cx="4303035" cy="2668274"/>
          </a:xfrm>
        </p:grpSpPr>
        <p:sp>
          <p:nvSpPr>
            <p:cNvPr name="Freeform 3" id="3"/>
            <p:cNvSpPr/>
            <p:nvPr/>
          </p:nvSpPr>
          <p:spPr>
            <a:xfrm flipH="false" flipV="false" rot="0">
              <a:off x="0" y="0"/>
              <a:ext cx="4303035" cy="2668274"/>
            </a:xfrm>
            <a:custGeom>
              <a:avLst/>
              <a:gdLst/>
              <a:ahLst/>
              <a:cxnLst/>
              <a:rect r="r" b="b" t="t" l="l"/>
              <a:pathLst>
                <a:path h="2668274" w="4303035">
                  <a:moveTo>
                    <a:pt x="4178574" y="2668274"/>
                  </a:moveTo>
                  <a:lnTo>
                    <a:pt x="124460" y="2668274"/>
                  </a:lnTo>
                  <a:cubicBezTo>
                    <a:pt x="55880" y="2668274"/>
                    <a:pt x="0" y="2612394"/>
                    <a:pt x="0" y="2543814"/>
                  </a:cubicBezTo>
                  <a:lnTo>
                    <a:pt x="0" y="124460"/>
                  </a:lnTo>
                  <a:cubicBezTo>
                    <a:pt x="0" y="55880"/>
                    <a:pt x="55880" y="0"/>
                    <a:pt x="124460" y="0"/>
                  </a:cubicBezTo>
                  <a:lnTo>
                    <a:pt x="4178575" y="0"/>
                  </a:lnTo>
                  <a:cubicBezTo>
                    <a:pt x="4247155" y="0"/>
                    <a:pt x="4303035" y="55880"/>
                    <a:pt x="4303035" y="124460"/>
                  </a:cubicBezTo>
                  <a:lnTo>
                    <a:pt x="4303035" y="2543814"/>
                  </a:lnTo>
                  <a:cubicBezTo>
                    <a:pt x="4303035" y="2612394"/>
                    <a:pt x="4247155" y="2668274"/>
                    <a:pt x="4178575" y="2668274"/>
                  </a:cubicBezTo>
                  <a:close/>
                </a:path>
              </a:pathLst>
            </a:custGeom>
            <a:solidFill>
              <a:srgbClr val="2D2F30">
                <a:alpha val="30980"/>
              </a:srgbClr>
            </a:solidFill>
          </p:spPr>
        </p:sp>
      </p:grpSp>
      <p:grpSp>
        <p:nvGrpSpPr>
          <p:cNvPr name="Group 4" id="4"/>
          <p:cNvGrpSpPr/>
          <p:nvPr/>
        </p:nvGrpSpPr>
        <p:grpSpPr>
          <a:xfrm rot="-10800000">
            <a:off x="-5112380" y="-148194"/>
            <a:ext cx="12727251" cy="12193285"/>
            <a:chOff x="0" y="0"/>
            <a:chExt cx="524208" cy="502215"/>
          </a:xfrm>
        </p:grpSpPr>
        <p:sp>
          <p:nvSpPr>
            <p:cNvPr name="Freeform 5" id="5"/>
            <p:cNvSpPr/>
            <p:nvPr/>
          </p:nvSpPr>
          <p:spPr>
            <a:xfrm flipH="false" flipV="false" rot="0">
              <a:off x="0" y="0"/>
              <a:ext cx="524208" cy="502215"/>
            </a:xfrm>
            <a:custGeom>
              <a:avLst/>
              <a:gdLst/>
              <a:ahLst/>
              <a:cxnLst/>
              <a:rect r="r" b="b" t="t" l="l"/>
              <a:pathLst>
                <a:path h="502215" w="524208">
                  <a:moveTo>
                    <a:pt x="203200" y="0"/>
                  </a:moveTo>
                  <a:lnTo>
                    <a:pt x="524208" y="0"/>
                  </a:lnTo>
                  <a:lnTo>
                    <a:pt x="321008" y="502215"/>
                  </a:lnTo>
                  <a:lnTo>
                    <a:pt x="0" y="502215"/>
                  </a:lnTo>
                  <a:lnTo>
                    <a:pt x="203200" y="0"/>
                  </a:lnTo>
                  <a:close/>
                </a:path>
              </a:pathLst>
            </a:custGeom>
            <a:solidFill>
              <a:srgbClr val="2B485F"/>
            </a:solidFill>
          </p:spPr>
        </p:sp>
        <p:sp>
          <p:nvSpPr>
            <p:cNvPr name="TextBox 6" id="6"/>
            <p:cNvSpPr txBox="true"/>
            <p:nvPr/>
          </p:nvSpPr>
          <p:spPr>
            <a:xfrm>
              <a:off x="101600" y="-66675"/>
              <a:ext cx="321008" cy="568890"/>
            </a:xfrm>
            <a:prstGeom prst="rect">
              <a:avLst/>
            </a:prstGeom>
          </p:spPr>
          <p:txBody>
            <a:bodyPr anchor="ctr" rtlCol="false" tIns="50800" lIns="50800" bIns="50800" rIns="50800"/>
            <a:lstStyle/>
            <a:p>
              <a:pPr algn="ctr">
                <a:lnSpc>
                  <a:spcPts val="3640"/>
                </a:lnSpc>
              </a:pPr>
            </a:p>
          </p:txBody>
        </p:sp>
      </p:grpSp>
      <p:sp>
        <p:nvSpPr>
          <p:cNvPr name="AutoShape 7" id="7"/>
          <p:cNvSpPr/>
          <p:nvPr/>
        </p:nvSpPr>
        <p:spPr>
          <a:xfrm>
            <a:off x="12113136" y="3515222"/>
            <a:ext cx="2050229" cy="0"/>
          </a:xfrm>
          <a:prstGeom prst="line">
            <a:avLst/>
          </a:prstGeom>
          <a:ln cap="flat" w="85725">
            <a:solidFill>
              <a:srgbClr val="365679"/>
            </a:solidFill>
            <a:prstDash val="solid"/>
            <a:headEnd type="none" len="sm" w="sm"/>
            <a:tailEnd type="none" len="sm" w="sm"/>
          </a:ln>
        </p:spPr>
      </p:sp>
      <p:grpSp>
        <p:nvGrpSpPr>
          <p:cNvPr name="Group 8" id="8"/>
          <p:cNvGrpSpPr/>
          <p:nvPr/>
        </p:nvGrpSpPr>
        <p:grpSpPr>
          <a:xfrm rot="9902075">
            <a:off x="16254219" y="-861230"/>
            <a:ext cx="3620223" cy="3167695"/>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365679"/>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40"/>
                </a:lnSpc>
              </a:pPr>
            </a:p>
          </p:txBody>
        </p:sp>
      </p:grpSp>
      <p:grpSp>
        <p:nvGrpSpPr>
          <p:cNvPr name="Group 11" id="11"/>
          <p:cNvGrpSpPr/>
          <p:nvPr/>
        </p:nvGrpSpPr>
        <p:grpSpPr>
          <a:xfrm rot="0">
            <a:off x="-281125" y="1372797"/>
            <a:ext cx="12072083" cy="6934773"/>
            <a:chOff x="0" y="0"/>
            <a:chExt cx="3179479" cy="1826442"/>
          </a:xfrm>
        </p:grpSpPr>
        <p:sp>
          <p:nvSpPr>
            <p:cNvPr name="Freeform 12" id="12"/>
            <p:cNvSpPr/>
            <p:nvPr/>
          </p:nvSpPr>
          <p:spPr>
            <a:xfrm flipH="false" flipV="false" rot="0">
              <a:off x="0" y="0"/>
              <a:ext cx="3179479" cy="1826442"/>
            </a:xfrm>
            <a:custGeom>
              <a:avLst/>
              <a:gdLst/>
              <a:ahLst/>
              <a:cxnLst/>
              <a:rect r="r" b="b" t="t" l="l"/>
              <a:pathLst>
                <a:path h="1826442" w="3179479">
                  <a:moveTo>
                    <a:pt x="32065" y="0"/>
                  </a:moveTo>
                  <a:lnTo>
                    <a:pt x="3147414" y="0"/>
                  </a:lnTo>
                  <a:cubicBezTo>
                    <a:pt x="3165123" y="0"/>
                    <a:pt x="3179479" y="14356"/>
                    <a:pt x="3179479" y="32065"/>
                  </a:cubicBezTo>
                  <a:lnTo>
                    <a:pt x="3179479" y="1794377"/>
                  </a:lnTo>
                  <a:cubicBezTo>
                    <a:pt x="3179479" y="1812086"/>
                    <a:pt x="3165123" y="1826442"/>
                    <a:pt x="3147414" y="1826442"/>
                  </a:cubicBezTo>
                  <a:lnTo>
                    <a:pt x="32065" y="1826442"/>
                  </a:lnTo>
                  <a:cubicBezTo>
                    <a:pt x="23561" y="1826442"/>
                    <a:pt x="15405" y="1823064"/>
                    <a:pt x="9392" y="1817051"/>
                  </a:cubicBezTo>
                  <a:cubicBezTo>
                    <a:pt x="3378" y="1811037"/>
                    <a:pt x="0" y="1802881"/>
                    <a:pt x="0" y="1794377"/>
                  </a:cubicBezTo>
                  <a:lnTo>
                    <a:pt x="0" y="32065"/>
                  </a:lnTo>
                  <a:cubicBezTo>
                    <a:pt x="0" y="14356"/>
                    <a:pt x="14356" y="0"/>
                    <a:pt x="32065" y="0"/>
                  </a:cubicBezTo>
                  <a:close/>
                </a:path>
              </a:pathLst>
            </a:custGeom>
            <a:solidFill>
              <a:srgbClr val="2B485F"/>
            </a:solidFill>
          </p:spPr>
        </p:sp>
        <p:sp>
          <p:nvSpPr>
            <p:cNvPr name="TextBox 13" id="13"/>
            <p:cNvSpPr txBox="true"/>
            <p:nvPr/>
          </p:nvSpPr>
          <p:spPr>
            <a:xfrm>
              <a:off x="0" y="-66675"/>
              <a:ext cx="3179479" cy="1893117"/>
            </a:xfrm>
            <a:prstGeom prst="rect">
              <a:avLst/>
            </a:prstGeom>
          </p:spPr>
          <p:txBody>
            <a:bodyPr anchor="ctr" rtlCol="false" tIns="50800" lIns="50800" bIns="50800" rIns="50800"/>
            <a:lstStyle/>
            <a:p>
              <a:pPr algn="ctr">
                <a:lnSpc>
                  <a:spcPts val="3640"/>
                </a:lnSpc>
              </a:pPr>
            </a:p>
            <a:p>
              <a:pPr algn="ctr">
                <a:lnSpc>
                  <a:spcPts val="3640"/>
                </a:lnSpc>
              </a:pPr>
            </a:p>
          </p:txBody>
        </p:sp>
      </p:grpSp>
      <p:grpSp>
        <p:nvGrpSpPr>
          <p:cNvPr name="Group 14" id="14"/>
          <p:cNvGrpSpPr/>
          <p:nvPr/>
        </p:nvGrpSpPr>
        <p:grpSpPr>
          <a:xfrm rot="0">
            <a:off x="384648" y="1559895"/>
            <a:ext cx="11171002" cy="6362931"/>
            <a:chOff x="0" y="0"/>
            <a:chExt cx="1678186" cy="955884"/>
          </a:xfrm>
        </p:grpSpPr>
        <p:sp>
          <p:nvSpPr>
            <p:cNvPr name="Freeform 15" id="15"/>
            <p:cNvSpPr/>
            <p:nvPr/>
          </p:nvSpPr>
          <p:spPr>
            <a:xfrm flipH="false" flipV="false" rot="0">
              <a:off x="0" y="0"/>
              <a:ext cx="1678186" cy="955884"/>
            </a:xfrm>
            <a:custGeom>
              <a:avLst/>
              <a:gdLst/>
              <a:ahLst/>
              <a:cxnLst/>
              <a:rect r="r" b="b" t="t" l="l"/>
              <a:pathLst>
                <a:path h="955884" w="1678186">
                  <a:moveTo>
                    <a:pt x="24949" y="0"/>
                  </a:moveTo>
                  <a:lnTo>
                    <a:pt x="1653237" y="0"/>
                  </a:lnTo>
                  <a:cubicBezTo>
                    <a:pt x="1659854" y="0"/>
                    <a:pt x="1666200" y="2629"/>
                    <a:pt x="1670879" y="7307"/>
                  </a:cubicBezTo>
                  <a:cubicBezTo>
                    <a:pt x="1675558" y="11986"/>
                    <a:pt x="1678186" y="18332"/>
                    <a:pt x="1678186" y="24949"/>
                  </a:cubicBezTo>
                  <a:lnTo>
                    <a:pt x="1678186" y="930935"/>
                  </a:lnTo>
                  <a:cubicBezTo>
                    <a:pt x="1678186" y="937552"/>
                    <a:pt x="1675558" y="943898"/>
                    <a:pt x="1670879" y="948576"/>
                  </a:cubicBezTo>
                  <a:cubicBezTo>
                    <a:pt x="1666200" y="953255"/>
                    <a:pt x="1659854" y="955884"/>
                    <a:pt x="1653237" y="955884"/>
                  </a:cubicBezTo>
                  <a:lnTo>
                    <a:pt x="24949" y="955884"/>
                  </a:lnTo>
                  <a:cubicBezTo>
                    <a:pt x="18332" y="955884"/>
                    <a:pt x="11986" y="953255"/>
                    <a:pt x="7307" y="948576"/>
                  </a:cubicBezTo>
                  <a:cubicBezTo>
                    <a:pt x="2629" y="943898"/>
                    <a:pt x="0" y="937552"/>
                    <a:pt x="0" y="930935"/>
                  </a:cubicBezTo>
                  <a:lnTo>
                    <a:pt x="0" y="24949"/>
                  </a:lnTo>
                  <a:cubicBezTo>
                    <a:pt x="0" y="18332"/>
                    <a:pt x="2629" y="11986"/>
                    <a:pt x="7307" y="7307"/>
                  </a:cubicBezTo>
                  <a:cubicBezTo>
                    <a:pt x="11986" y="2629"/>
                    <a:pt x="18332" y="0"/>
                    <a:pt x="24949" y="0"/>
                  </a:cubicBezTo>
                  <a:close/>
                </a:path>
              </a:pathLst>
            </a:custGeom>
            <a:blipFill>
              <a:blip r:embed="rId2"/>
              <a:stretch>
                <a:fillRect l="-6117" t="0" r="-6117" b="0"/>
              </a:stretch>
            </a:blipFill>
          </p:spPr>
        </p:sp>
      </p:grpSp>
      <p:sp>
        <p:nvSpPr>
          <p:cNvPr name="TextBox 16" id="16"/>
          <p:cNvSpPr txBox="true"/>
          <p:nvPr/>
        </p:nvSpPr>
        <p:spPr>
          <a:xfrm rot="0">
            <a:off x="12113136" y="1306122"/>
            <a:ext cx="6931946" cy="2136075"/>
          </a:xfrm>
          <a:prstGeom prst="rect">
            <a:avLst/>
          </a:prstGeom>
        </p:spPr>
        <p:txBody>
          <a:bodyPr anchor="t" rtlCol="false" tIns="0" lIns="0" bIns="0" rIns="0">
            <a:spAutoFit/>
          </a:bodyPr>
          <a:lstStyle/>
          <a:p>
            <a:pPr algn="l">
              <a:lnSpc>
                <a:spcPts val="8846"/>
              </a:lnSpc>
            </a:pPr>
            <a:r>
              <a:rPr lang="en-US" sz="6805" spc="163">
                <a:solidFill>
                  <a:srgbClr val="365679"/>
                </a:solidFill>
                <a:latin typeface="League Spartan"/>
                <a:ea typeface="League Spartan"/>
                <a:cs typeface="League Spartan"/>
                <a:sym typeface="League Spartan"/>
              </a:rPr>
              <a:t>Halaman</a:t>
            </a:r>
          </a:p>
          <a:p>
            <a:pPr algn="l">
              <a:lnSpc>
                <a:spcPts val="8196"/>
              </a:lnSpc>
            </a:pPr>
            <a:r>
              <a:rPr lang="en-US" sz="6305" spc="151">
                <a:solidFill>
                  <a:srgbClr val="365679"/>
                </a:solidFill>
                <a:latin typeface="League Spartan"/>
                <a:ea typeface="League Spartan"/>
                <a:cs typeface="League Spartan"/>
                <a:sym typeface="League Spartan"/>
              </a:rPr>
              <a:t>Daftar Kamar</a:t>
            </a:r>
          </a:p>
        </p:txBody>
      </p:sp>
      <p:sp>
        <p:nvSpPr>
          <p:cNvPr name="TextBox 17" id="17"/>
          <p:cNvSpPr txBox="true"/>
          <p:nvPr/>
        </p:nvSpPr>
        <p:spPr>
          <a:xfrm rot="0">
            <a:off x="12113136" y="3873544"/>
            <a:ext cx="5951194" cy="5631815"/>
          </a:xfrm>
          <a:prstGeom prst="rect">
            <a:avLst/>
          </a:prstGeom>
        </p:spPr>
        <p:txBody>
          <a:bodyPr anchor="t" rtlCol="false" tIns="0" lIns="0" bIns="0" rIns="0">
            <a:spAutoFit/>
          </a:bodyPr>
          <a:lstStyle/>
          <a:p>
            <a:pPr algn="ctr">
              <a:lnSpc>
                <a:spcPts val="4060"/>
              </a:lnSpc>
            </a:pPr>
            <a:r>
              <a:rPr lang="en-US" b="true" sz="2900" spc="345">
                <a:solidFill>
                  <a:srgbClr val="000000"/>
                </a:solidFill>
                <a:latin typeface="Montserrat Bold"/>
                <a:ea typeface="Montserrat Bold"/>
                <a:cs typeface="Montserrat Bold"/>
                <a:sym typeface="Montserrat Bold"/>
              </a:rPr>
              <a:t>Halaman daftar kamar digunakan untuk melihat informasi kamar, termasuk status apakah kamar sudah dibooking atau masih kosong. Selain itu, halaman ini memuat detail informasi kamar seperti ID kamar, kategori kamar, harga, dan status kamar.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DAGad0AaLLQ</dc:identifier>
  <dcterms:modified xsi:type="dcterms:W3CDTF">2011-08-01T06:04:30Z</dcterms:modified>
  <cp:revision>1</cp:revision>
  <dc:title>Halaman Login</dc:title>
</cp:coreProperties>
</file>